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4"/>
  </p:notesMasterIdLst>
  <p:sldIdLst>
    <p:sldId id="348" r:id="rId2"/>
    <p:sldId id="344" r:id="rId3"/>
    <p:sldId id="321" r:id="rId4"/>
    <p:sldId id="322" r:id="rId5"/>
    <p:sldId id="323" r:id="rId6"/>
    <p:sldId id="325" r:id="rId7"/>
    <p:sldId id="257" r:id="rId8"/>
    <p:sldId id="258" r:id="rId9"/>
    <p:sldId id="260" r:id="rId10"/>
    <p:sldId id="263" r:id="rId11"/>
    <p:sldId id="264" r:id="rId12"/>
    <p:sldId id="338" r:id="rId13"/>
    <p:sldId id="290" r:id="rId14"/>
    <p:sldId id="291" r:id="rId15"/>
    <p:sldId id="292" r:id="rId16"/>
    <p:sldId id="294" r:id="rId17"/>
    <p:sldId id="295" r:id="rId18"/>
    <p:sldId id="298" r:id="rId19"/>
    <p:sldId id="296" r:id="rId20"/>
    <p:sldId id="339" r:id="rId21"/>
    <p:sldId id="340" r:id="rId22"/>
    <p:sldId id="301" r:id="rId23"/>
    <p:sldId id="304" r:id="rId24"/>
    <p:sldId id="305" r:id="rId25"/>
    <p:sldId id="306" r:id="rId26"/>
    <p:sldId id="307" r:id="rId27"/>
    <p:sldId id="309" r:id="rId28"/>
    <p:sldId id="311" r:id="rId29"/>
    <p:sldId id="315" r:id="rId30"/>
    <p:sldId id="316" r:id="rId31"/>
    <p:sldId id="318" r:id="rId32"/>
    <p:sldId id="347" r:id="rId33"/>
    <p:sldId id="329" r:id="rId34"/>
    <p:sldId id="268" r:id="rId35"/>
    <p:sldId id="269" r:id="rId36"/>
    <p:sldId id="271" r:id="rId37"/>
    <p:sldId id="272" r:id="rId38"/>
    <p:sldId id="273" r:id="rId39"/>
    <p:sldId id="275" r:id="rId40"/>
    <p:sldId id="276" r:id="rId41"/>
    <p:sldId id="277" r:id="rId42"/>
    <p:sldId id="278" r:id="rId43"/>
    <p:sldId id="279" r:id="rId44"/>
    <p:sldId id="282" r:id="rId45"/>
    <p:sldId id="288" r:id="rId46"/>
    <p:sldId id="346" r:id="rId47"/>
    <p:sldId id="337" r:id="rId48"/>
    <p:sldId id="349" r:id="rId49"/>
    <p:sldId id="350" r:id="rId50"/>
    <p:sldId id="345" r:id="rId51"/>
    <p:sldId id="343" r:id="rId52"/>
    <p:sldId id="341" r:id="rId53"/>
  </p:sldIdLst>
  <p:sldSz cx="9144000" cy="5715000" type="screen16x10"/>
  <p:notesSz cx="6858000" cy="9144000"/>
  <p:embeddedFontLst>
    <p:embeddedFont>
      <p:font typeface="Abadi" panose="020B0604020104020204" pitchFamily="34" charset="0"/>
      <p:regular r:id="rId55"/>
    </p:embeddedFont>
    <p:embeddedFont>
      <p:font typeface="Agency FB" panose="020B0503020202020204" pitchFamily="34" charset="77"/>
      <p:regular r:id="rId56"/>
      <p:bold r:id="rId57"/>
    </p:embeddedFont>
    <p:embeddedFont>
      <p:font typeface="Economica" panose="02000506040000020004" pitchFamily="2" charset="77"/>
      <p:regular r:id="rId58"/>
      <p:bold r:id="rId59"/>
      <p:italic r:id="rId60"/>
      <p:boldItalic r:id="rId61"/>
    </p:embeddedFont>
    <p:embeddedFont>
      <p:font typeface="Impact" panose="020B0806030902050204" pitchFamily="34" charset="0"/>
      <p:regular r:id="rId62"/>
    </p:embeddedFont>
    <p:embeddedFont>
      <p:font typeface="Open Sans" panose="020B060603050402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76"/>
  </p:normalViewPr>
  <p:slideViewPr>
    <p:cSldViewPr snapToGrid="0">
      <p:cViewPr varScale="1">
        <p:scale>
          <a:sx n="127" d="100"/>
          <a:sy n="127" d="100"/>
        </p:scale>
        <p:origin x="960" y="176"/>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Good Afternoon. My name is Mehdi Salehi, and welcome to my thesis defense. This thesis is supervised by Dr Clark and Dr Mannan. </a:t>
            </a:r>
          </a:p>
        </p:txBody>
      </p:sp>
    </p:spTree>
    <p:extLst>
      <p:ext uri="{BB962C8B-B14F-4D97-AF65-F5344CB8AC3E}">
        <p14:creationId xmlns:p14="http://schemas.microsoft.com/office/powerpoint/2010/main" val="994765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3b2fea411_0_25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e3b2fea411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3b2fea411_0_26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e3b2fea411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is a big picture of different upgradeability patterns in Ethereum. </a:t>
            </a:r>
            <a:endParaRPr dirty="0"/>
          </a:p>
          <a:p>
            <a:pPr marL="0" lvl="0" indent="0" algn="l" rtl="0">
              <a:spcBef>
                <a:spcPts val="0"/>
              </a:spcBef>
              <a:spcAft>
                <a:spcPts val="0"/>
              </a:spcAft>
              <a:buNone/>
            </a:pPr>
            <a:r>
              <a:rPr lang="en" dirty="0"/>
              <a:t>We classified different patterns into two main categories. Retail changes in which one can change a small pre-specified part of the </a:t>
            </a:r>
            <a:r>
              <a:rPr lang="en" dirty="0" err="1"/>
              <a:t>Dapp</a:t>
            </a:r>
            <a:r>
              <a:rPr lang="en" dirty="0"/>
              <a:t>. and </a:t>
            </a:r>
            <a:r>
              <a:rPr lang="en" dirty="0" err="1"/>
              <a:t>Wholsale</a:t>
            </a:r>
            <a:r>
              <a:rPr lang="en" dirty="0"/>
              <a:t> changes by which one can change the whole logic of the system.</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3b2fea411_0_26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e3b2fea411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In this talk we focused on the delegate-call based pattern which is the most popular pattern in Ethereum right now but in the thesis we explained all different patterns in detail.</a:t>
            </a:r>
          </a:p>
        </p:txBody>
      </p:sp>
    </p:spTree>
    <p:extLst>
      <p:ext uri="{BB962C8B-B14F-4D97-AF65-F5344CB8AC3E}">
        <p14:creationId xmlns:p14="http://schemas.microsoft.com/office/powerpoint/2010/main" val="231758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e3c7b866ee_0_45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e3c7b866ee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e3c7b866ee_0_47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e3c7b866ee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upgrade event, admins must deploy a new contract and change the target address inside proxy, and let it know that it should delegatecall into a new address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02bdccc228_0_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02bdccc22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f339a7327d_0_14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f339a7327d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summarized all methods and evaluate them in the thesis.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f8c8233160_0_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f8c823316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800" dirty="0">
                <a:solidFill>
                  <a:schemeClr val="dk1"/>
                </a:solidFill>
                <a:latin typeface="Open Sans"/>
                <a:ea typeface="Open Sans"/>
                <a:cs typeface="Open Sans"/>
                <a:sym typeface="Open Sans"/>
              </a:rPr>
              <a:t>Our Main Goal in this part is to find contracts that are using delegate call based pattern in the Ethereum blockchain.</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f339a7327d_0_3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f339a7327d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find the delegatecall based smart contracts, we use data of 1 year by getting the transaction traces of two million blocks of the Ethereum blockchain.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f339a7327d_0_29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f339a7327d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These three papers are published based on the content of this Thesis.</a:t>
            </a:r>
          </a:p>
        </p:txBody>
      </p:sp>
    </p:spTree>
    <p:extLst>
      <p:ext uri="{BB962C8B-B14F-4D97-AF65-F5344CB8AC3E}">
        <p14:creationId xmlns:p14="http://schemas.microsoft.com/office/powerpoint/2010/main" val="2055476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f339a7327d_0_29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f339a7327d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4375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f339a7327d_0_29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f339a7327d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5297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f8beac66f4_1_5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f8beac66f4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f8beac66f4_1_1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f8beac66f4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f8beac66f4_1_15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f8beac66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8beac66f4_1_17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8beac66f4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f8beac66f4_1_19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f8beac66f4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e3c7b866ee_0_75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e3c7b866ee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1b0e183081_0_25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1b0e183081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Here our goal is to find the type of admin of the 7.4k proxies we found in the previous part. First we find the place where admin address is saved by access control check. Then check that address that if it is an EOA or multi-sig or another type of contract. </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1b0e183081_0_29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1b0e183081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Totally out of 7.4k regular proxy contracts, 48 percent of them are controlled by just an EOA, and 13 percent by a Multi-sig wallet. </a:t>
            </a:r>
            <a:endParaRPr dirty="0"/>
          </a:p>
          <a:p>
            <a:pPr marL="0" lvl="0" indent="0" algn="l" rtl="0">
              <a:spcBef>
                <a:spcPts val="0"/>
              </a:spcBef>
              <a:spcAft>
                <a:spcPts val="0"/>
              </a:spcAft>
              <a:buNone/>
            </a:pPr>
            <a:r>
              <a:rPr lang="en" dirty="0"/>
              <a:t>This is an alarm to the Ethereum community and ecosystem.</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f8beac66f4_1_19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f8beac66f4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Let’s start by answering the question : what is Ethereum?</a:t>
            </a:r>
            <a:br>
              <a:rPr lang="en-CA" dirty="0"/>
            </a:br>
            <a:r>
              <a:rPr lang="en-CA" dirty="0"/>
              <a:t>Ethereum is a blockchain that is called the world computer.</a:t>
            </a:r>
          </a:p>
        </p:txBody>
      </p:sp>
    </p:spTree>
    <p:extLst>
      <p:ext uri="{BB962C8B-B14F-4D97-AF65-F5344CB8AC3E}">
        <p14:creationId xmlns:p14="http://schemas.microsoft.com/office/powerpoint/2010/main" val="4264001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1b0e183081_0_30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11b0e18308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EOA admins are very dangerous because a single private key can decide to change the whole logic of the system. </a:t>
            </a:r>
            <a:endParaRPr dirty="0"/>
          </a:p>
          <a:p>
            <a:pPr marL="0" lvl="0" indent="0" algn="l" rtl="0">
              <a:spcBef>
                <a:spcPts val="0"/>
              </a:spcBef>
              <a:spcAft>
                <a:spcPts val="0"/>
              </a:spcAft>
              <a:buNone/>
            </a:pPr>
            <a:r>
              <a:rPr lang="en" dirty="0"/>
              <a:t>A malicious or compromised EOA admin can decide to stop the </a:t>
            </a:r>
            <a:r>
              <a:rPr lang="en" dirty="0" err="1"/>
              <a:t>Dapp</a:t>
            </a:r>
            <a:r>
              <a:rPr lang="en" dirty="0"/>
              <a:t>, or even steal the fund. </a:t>
            </a:r>
            <a:endParaRPr dirty="0"/>
          </a:p>
          <a:p>
            <a:pPr marL="0" lvl="0" indent="0" algn="l" rtl="0">
              <a:spcBef>
                <a:spcPts val="0"/>
              </a:spcBef>
              <a:spcAft>
                <a:spcPts val="0"/>
              </a:spcAft>
              <a:buNone/>
            </a:pPr>
            <a:r>
              <a:rPr lang="en" dirty="0"/>
              <a:t>There was an incident on bent finance </a:t>
            </a:r>
            <a:r>
              <a:rPr lang="en" dirty="0" err="1"/>
              <a:t>protoco</a:t>
            </a:r>
            <a:r>
              <a:rPr lang="en" dirty="0"/>
              <a:t> in December 2021l that the admin upgraded the system into a backdoored version and take benefit from it.</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f8beac66f4_1_1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f8beac66f4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key take-away of this research is that immutability, decentralization and </a:t>
            </a:r>
            <a:r>
              <a:rPr lang="en" dirty="0" err="1"/>
              <a:t>trustlesness</a:t>
            </a:r>
            <a:r>
              <a:rPr lang="en" dirty="0"/>
              <a:t> is oversold and not true because of widely usage of upgradeable smart contracts. Also more than 60 percent of these contracts have EOA or multi sig admins.</a:t>
            </a:r>
            <a:endParaRPr dirty="0"/>
          </a:p>
          <a:p>
            <a:pPr marL="0" lvl="0" indent="0" algn="l" rtl="0">
              <a:spcBef>
                <a:spcPts val="0"/>
              </a:spcBef>
              <a:spcAft>
                <a:spcPts val="0"/>
              </a:spcAft>
              <a:buNone/>
            </a:pPr>
            <a:r>
              <a:rPr lang="en" dirty="0"/>
              <a:t>Also it </a:t>
            </a:r>
            <a:r>
              <a:rPr lang="en" dirty="0" err="1"/>
              <a:t>worths</a:t>
            </a:r>
            <a:r>
              <a:rPr lang="en" dirty="0"/>
              <a:t> mentioning that the mechanism we used in this research to find Proxy patterns and Admins are generic and not just stick into artifacts of a specific library like </a:t>
            </a:r>
            <a:r>
              <a:rPr lang="en" dirty="0" err="1"/>
              <a:t>openzepplin</a:t>
            </a:r>
            <a:r>
              <a:rPr lang="en" dirty="0"/>
              <a:t> libraries.</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This part is a systemization of knowledge on oracle systems. Oracles are the systems that bring the real-world data into the blockchain</a:t>
            </a:r>
          </a:p>
        </p:txBody>
      </p:sp>
    </p:spTree>
    <p:extLst>
      <p:ext uri="{BB962C8B-B14F-4D97-AF65-F5344CB8AC3E}">
        <p14:creationId xmlns:p14="http://schemas.microsoft.com/office/powerpoint/2010/main" val="2803922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1"/>
        <p:cNvGrpSpPr/>
        <p:nvPr/>
      </p:nvGrpSpPr>
      <p:grpSpPr>
        <a:xfrm>
          <a:off x="0" y="0"/>
          <a:ext cx="0" cy="0"/>
          <a:chOff x="0" y="0"/>
          <a:chExt cx="0" cy="0"/>
        </a:xfrm>
      </p:grpSpPr>
      <p:sp>
        <p:nvSpPr>
          <p:cNvPr id="2662" name="Google Shape;2662;gf543cbf30b_1_57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3" name="Google Shape;2663;gf543cbf30b_1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We propose a …</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9"/>
        <p:cNvGrpSpPr/>
        <p:nvPr/>
      </p:nvGrpSpPr>
      <p:grpSpPr>
        <a:xfrm>
          <a:off x="0" y="0"/>
          <a:ext cx="0" cy="0"/>
          <a:chOff x="0" y="0"/>
          <a:chExt cx="0" cy="0"/>
        </a:xfrm>
      </p:grpSpPr>
      <p:sp>
        <p:nvSpPr>
          <p:cNvPr id="3600" name="Google Shape;3600;gf543cbf30b_1_86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1" name="Google Shape;3601;gf543cbf30b_1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8"/>
        <p:cNvGrpSpPr/>
        <p:nvPr/>
      </p:nvGrpSpPr>
      <p:grpSpPr>
        <a:xfrm>
          <a:off x="0" y="0"/>
          <a:ext cx="0" cy="0"/>
          <a:chOff x="0" y="0"/>
          <a:chExt cx="0" cy="0"/>
        </a:xfrm>
      </p:grpSpPr>
      <p:sp>
        <p:nvSpPr>
          <p:cNvPr id="3689" name="Google Shape;3689;ge688516083_0_9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0" name="Google Shape;3690;ge68851608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2"/>
        <p:cNvGrpSpPr/>
        <p:nvPr/>
      </p:nvGrpSpPr>
      <p:grpSpPr>
        <a:xfrm>
          <a:off x="0" y="0"/>
          <a:ext cx="0" cy="0"/>
          <a:chOff x="0" y="0"/>
          <a:chExt cx="0" cy="0"/>
        </a:xfrm>
      </p:grpSpPr>
      <p:sp>
        <p:nvSpPr>
          <p:cNvPr id="3873" name="Google Shape;3873;ge688516083_0_27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4" name="Google Shape;3874;ge688516083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6"/>
        <p:cNvGrpSpPr/>
        <p:nvPr/>
      </p:nvGrpSpPr>
      <p:grpSpPr>
        <a:xfrm>
          <a:off x="0" y="0"/>
          <a:ext cx="0" cy="0"/>
          <a:chOff x="0" y="0"/>
          <a:chExt cx="0" cy="0"/>
        </a:xfrm>
      </p:grpSpPr>
      <p:sp>
        <p:nvSpPr>
          <p:cNvPr id="3967" name="Google Shape;3967;ge688516083_0_3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8" name="Google Shape;3968;ge688516083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6"/>
        <p:cNvGrpSpPr/>
        <p:nvPr/>
      </p:nvGrpSpPr>
      <p:grpSpPr>
        <a:xfrm>
          <a:off x="0" y="0"/>
          <a:ext cx="0" cy="0"/>
          <a:chOff x="0" y="0"/>
          <a:chExt cx="0" cy="0"/>
        </a:xfrm>
      </p:grpSpPr>
      <p:sp>
        <p:nvSpPr>
          <p:cNvPr id="4057" name="Google Shape;4057;ge688516083_0_47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8" name="Google Shape;4058;ge688516083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6"/>
        <p:cNvGrpSpPr/>
        <p:nvPr/>
      </p:nvGrpSpPr>
      <p:grpSpPr>
        <a:xfrm>
          <a:off x="0" y="0"/>
          <a:ext cx="0" cy="0"/>
          <a:chOff x="0" y="0"/>
          <a:chExt cx="0" cy="0"/>
        </a:xfrm>
      </p:grpSpPr>
      <p:sp>
        <p:nvSpPr>
          <p:cNvPr id="4237" name="Google Shape;4237;ge688516083_0_65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8" name="Google Shape;4238;ge688516083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f8beac66f4_1_19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f8beac66f4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Eliminate trusted third party</a:t>
            </a:r>
          </a:p>
          <a:p>
            <a:pPr marL="0" lvl="0" indent="0" algn="l" rtl="0">
              <a:spcBef>
                <a:spcPts val="0"/>
              </a:spcBef>
              <a:spcAft>
                <a:spcPts val="0"/>
              </a:spcAft>
              <a:buNone/>
            </a:pPr>
            <a:r>
              <a:rPr lang="en-US" dirty="0"/>
              <a:t>Have control over billions of dollars of funds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Ignoring them leads to major hacks We will show hacks happened because of this in next slides</a:t>
            </a:r>
            <a:endParaRPr lang="en-US" sz="1000" dirty="0"/>
          </a:p>
        </p:txBody>
      </p:sp>
    </p:spTree>
    <p:extLst>
      <p:ext uri="{BB962C8B-B14F-4D97-AF65-F5344CB8AC3E}">
        <p14:creationId xmlns:p14="http://schemas.microsoft.com/office/powerpoint/2010/main" val="4616338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6"/>
        <p:cNvGrpSpPr/>
        <p:nvPr/>
      </p:nvGrpSpPr>
      <p:grpSpPr>
        <a:xfrm>
          <a:off x="0" y="0"/>
          <a:ext cx="0" cy="0"/>
          <a:chOff x="0" y="0"/>
          <a:chExt cx="0" cy="0"/>
        </a:xfrm>
      </p:grpSpPr>
      <p:sp>
        <p:nvSpPr>
          <p:cNvPr id="4327" name="Google Shape;4327;ge688516083_0_75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8" name="Google Shape;4328;ge688516083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6"/>
        <p:cNvGrpSpPr/>
        <p:nvPr/>
      </p:nvGrpSpPr>
      <p:grpSpPr>
        <a:xfrm>
          <a:off x="0" y="0"/>
          <a:ext cx="0" cy="0"/>
          <a:chOff x="0" y="0"/>
          <a:chExt cx="0" cy="0"/>
        </a:xfrm>
      </p:grpSpPr>
      <p:sp>
        <p:nvSpPr>
          <p:cNvPr id="4417" name="Google Shape;4417;ge688516083_0_84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8" name="Google Shape;4418;ge688516083_0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6"/>
        <p:cNvGrpSpPr/>
        <p:nvPr/>
      </p:nvGrpSpPr>
      <p:grpSpPr>
        <a:xfrm>
          <a:off x="0" y="0"/>
          <a:ext cx="0" cy="0"/>
          <a:chOff x="0" y="0"/>
          <a:chExt cx="0" cy="0"/>
        </a:xfrm>
      </p:grpSpPr>
      <p:sp>
        <p:nvSpPr>
          <p:cNvPr id="4507" name="Google Shape;4507;ge688516083_0_9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8" name="Google Shape;4508;ge688516083_0_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6"/>
        <p:cNvGrpSpPr/>
        <p:nvPr/>
      </p:nvGrpSpPr>
      <p:grpSpPr>
        <a:xfrm>
          <a:off x="0" y="0"/>
          <a:ext cx="0" cy="0"/>
          <a:chOff x="0" y="0"/>
          <a:chExt cx="0" cy="0"/>
        </a:xfrm>
      </p:grpSpPr>
      <p:sp>
        <p:nvSpPr>
          <p:cNvPr id="4597" name="Google Shape;4597;ge688516083_0_10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8" name="Google Shape;4598;ge688516083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6"/>
        <p:cNvGrpSpPr/>
        <p:nvPr/>
      </p:nvGrpSpPr>
      <p:grpSpPr>
        <a:xfrm>
          <a:off x="0" y="0"/>
          <a:ext cx="0" cy="0"/>
          <a:chOff x="0" y="0"/>
          <a:chExt cx="0" cy="0"/>
        </a:xfrm>
      </p:grpSpPr>
      <p:sp>
        <p:nvSpPr>
          <p:cNvPr id="4867" name="Google Shape;4867;ge688516083_0_130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8" name="Google Shape;4868;ge688516083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2"/>
        <p:cNvGrpSpPr/>
        <p:nvPr/>
      </p:nvGrpSpPr>
      <p:grpSpPr>
        <a:xfrm>
          <a:off x="0" y="0"/>
          <a:ext cx="0" cy="0"/>
          <a:chOff x="0" y="0"/>
          <a:chExt cx="0" cy="0"/>
        </a:xfrm>
      </p:grpSpPr>
      <p:sp>
        <p:nvSpPr>
          <p:cNvPr id="5403" name="Google Shape;5403;gee05b2c68d_0_45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4" name="Google Shape;5404;gee05b2c68d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If one project is the main Oracle, failure within that one project causes cascading failure across the ecosystem</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For the last part I will describe a set of applications in Ethereum named </a:t>
            </a:r>
            <a:r>
              <a:rPr lang="en-US" dirty="0" err="1"/>
              <a:t>stablecoins</a:t>
            </a:r>
            <a:r>
              <a:rPr lang="en-US" dirty="0"/>
              <a:t> and the risks regarding them.</a:t>
            </a:r>
          </a:p>
        </p:txBody>
      </p:sp>
    </p:spTree>
    <p:extLst>
      <p:ext uri="{BB962C8B-B14F-4D97-AF65-F5344CB8AC3E}">
        <p14:creationId xmlns:p14="http://schemas.microsoft.com/office/powerpoint/2010/main" val="5491723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2"/>
        <p:cNvGrpSpPr/>
        <p:nvPr/>
      </p:nvGrpSpPr>
      <p:grpSpPr>
        <a:xfrm>
          <a:off x="0" y="0"/>
          <a:ext cx="0" cy="0"/>
          <a:chOff x="0" y="0"/>
          <a:chExt cx="0" cy="0"/>
        </a:xfrm>
      </p:grpSpPr>
      <p:sp>
        <p:nvSpPr>
          <p:cNvPr id="5403" name="Google Shape;5403;gee05b2c68d_0_45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4" name="Google Shape;5404;gee05b2c68d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There are a set of applications in Ethereum to bring other assets on the Ethereum blockchain. The main one is </a:t>
            </a:r>
            <a:r>
              <a:rPr lang="en-CA" dirty="0" err="1"/>
              <a:t>stablecoins</a:t>
            </a:r>
            <a:r>
              <a:rPr lang="en-CA" dirty="0"/>
              <a:t> which tries to bring us dollar to the Ethereum blockchain. In most of these applications they get Ether as collateral and have two positions in line as output. A black coin which supposed to be 1 dollar and a red coin which is the risk absorber. In this part we first </a:t>
            </a:r>
            <a:r>
              <a:rPr lang="en-CA" dirty="0" err="1"/>
              <a:t>financialy</a:t>
            </a:r>
            <a:r>
              <a:rPr lang="en-CA" dirty="0"/>
              <a:t> analyze these systems.</a:t>
            </a:r>
            <a:endParaRPr dirty="0"/>
          </a:p>
        </p:txBody>
      </p:sp>
    </p:spTree>
    <p:extLst>
      <p:ext uri="{BB962C8B-B14F-4D97-AF65-F5344CB8AC3E}">
        <p14:creationId xmlns:p14="http://schemas.microsoft.com/office/powerpoint/2010/main" val="1947947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2"/>
        <p:cNvGrpSpPr/>
        <p:nvPr/>
      </p:nvGrpSpPr>
      <p:grpSpPr>
        <a:xfrm>
          <a:off x="0" y="0"/>
          <a:ext cx="0" cy="0"/>
          <a:chOff x="0" y="0"/>
          <a:chExt cx="0" cy="0"/>
        </a:xfrm>
      </p:grpSpPr>
      <p:sp>
        <p:nvSpPr>
          <p:cNvPr id="5403" name="Google Shape;5403;gee05b2c68d_0_45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4" name="Google Shape;5404;gee05b2c68d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Using an stochastic process model named GBM and the price history of Ether, we predict 10 thousands of possible outcomes for the Ether price which we show in the left figure. The results of the ether price after 100 days has a log-normal distribution and expected value for our black coin for this analysis is point 94 but it supposed to be 1 dollar. So we need another ad hoc mechanisms to stabilize this asset </a:t>
            </a:r>
            <a:endParaRPr dirty="0"/>
          </a:p>
        </p:txBody>
      </p:sp>
    </p:spTree>
    <p:extLst>
      <p:ext uri="{BB962C8B-B14F-4D97-AF65-F5344CB8AC3E}">
        <p14:creationId xmlns:p14="http://schemas.microsoft.com/office/powerpoint/2010/main" val="7283051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2"/>
        <p:cNvGrpSpPr/>
        <p:nvPr/>
      </p:nvGrpSpPr>
      <p:grpSpPr>
        <a:xfrm>
          <a:off x="0" y="0"/>
          <a:ext cx="0" cy="0"/>
          <a:chOff x="0" y="0"/>
          <a:chExt cx="0" cy="0"/>
        </a:xfrm>
      </p:grpSpPr>
      <p:sp>
        <p:nvSpPr>
          <p:cNvPr id="5403" name="Google Shape;5403;gee05b2c68d_0_45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4" name="Google Shape;5404;gee05b2c68d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In the other part of the research we propose different ways to design a stable coin by adding different ad-hoc mechanisms such as liquidation.</a:t>
            </a:r>
            <a:endParaRPr dirty="0"/>
          </a:p>
        </p:txBody>
      </p:sp>
    </p:spTree>
    <p:extLst>
      <p:ext uri="{BB962C8B-B14F-4D97-AF65-F5344CB8AC3E}">
        <p14:creationId xmlns:p14="http://schemas.microsoft.com/office/powerpoint/2010/main" val="3943281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f8beac66f4_1_19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f8beac66f4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Ethereum is very similar</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Paying attention to these nuances is the most challenging part of blockchain development. As we said in the previous slide ignoring them will result in </a:t>
            </a:r>
            <a:r>
              <a:rPr lang="en-CA" dirty="0" err="1"/>
              <a:t>detremental</a:t>
            </a:r>
            <a:r>
              <a:rPr lang="en-CA" dirty="0"/>
              <a:t> effects.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131784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1"/>
        <p:cNvGrpSpPr/>
        <p:nvPr/>
      </p:nvGrpSpPr>
      <p:grpSpPr>
        <a:xfrm>
          <a:off x="0" y="0"/>
          <a:ext cx="0" cy="0"/>
          <a:chOff x="0" y="0"/>
          <a:chExt cx="0" cy="0"/>
        </a:xfrm>
      </p:grpSpPr>
      <p:sp>
        <p:nvSpPr>
          <p:cNvPr id="5492" name="Google Shape;5492;gee05b2c68d_0_54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3" name="Google Shape;5493;gee05b2c68d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10821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Thank you for listening to this presentation and I'll be happy to answer questions.</a:t>
            </a:r>
          </a:p>
        </p:txBody>
      </p:sp>
    </p:spTree>
    <p:extLst>
      <p:ext uri="{BB962C8B-B14F-4D97-AF65-F5344CB8AC3E}">
        <p14:creationId xmlns:p14="http://schemas.microsoft.com/office/powerpoint/2010/main" val="1959020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In this part of the talk, I will focus on the immutability of smart contract and how to deal with them to bring upgradeability in the Ethereum smart contracts. I’ve also show how it will add centrality to the Decentralized applications.</a:t>
            </a:r>
          </a:p>
        </p:txBody>
      </p:sp>
    </p:spTree>
    <p:extLst>
      <p:ext uri="{BB962C8B-B14F-4D97-AF65-F5344CB8AC3E}">
        <p14:creationId xmlns:p14="http://schemas.microsoft.com/office/powerpoint/2010/main" val="3813947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f814fbf01e_0_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f814fbf0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software engineering and software maintenance we have two important concepts: Updates happen when we need to correct faults or bugs.</a:t>
            </a:r>
            <a:endParaRPr dirty="0"/>
          </a:p>
          <a:p>
            <a:pPr marL="0" lvl="0" indent="0" algn="l" rtl="0">
              <a:spcBef>
                <a:spcPts val="0"/>
              </a:spcBef>
              <a:spcAft>
                <a:spcPts val="0"/>
              </a:spcAft>
              <a:buNone/>
            </a:pPr>
            <a:r>
              <a:rPr lang="en" dirty="0"/>
              <a:t>But Upgrades happen to </a:t>
            </a:r>
            <a:r>
              <a:rPr lang="en" dirty="0" err="1"/>
              <a:t>imporove</a:t>
            </a:r>
            <a:r>
              <a:rPr lang="en" dirty="0"/>
              <a:t> code and add new functionalities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f814fbf0c0_0_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f814fbf0c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 mentioned in the previous slides smart contracts are pieces of byte code that supposed to be </a:t>
            </a:r>
            <a:r>
              <a:rPr lang="en" dirty="0" err="1"/>
              <a:t>immutble</a:t>
            </a:r>
            <a:endParaRPr lang="en" dirty="0"/>
          </a:p>
          <a:p>
            <a:pPr marL="0" lvl="0" indent="0" algn="l" rtl="0">
              <a:spcBef>
                <a:spcPts val="0"/>
              </a:spcBef>
              <a:spcAft>
                <a:spcPts val="0"/>
              </a:spcAft>
              <a:buNone/>
            </a:pPr>
            <a:r>
              <a:rPr lang="en" dirty="0"/>
              <a:t>By immutable I mean no one can change them in the future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f8c8233160_0_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f8c823316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But a piece of code that is not upgradeable is risky! In blockchains it’s even worse than traditional </a:t>
            </a:r>
            <a:r>
              <a:rPr lang="en" dirty="0" err="1"/>
              <a:t>softwares</a:t>
            </a:r>
            <a:r>
              <a:rPr lang="en" dirty="0"/>
              <a:t> because smart contracts have control over billions of funds in their custody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606333"/>
            <a:ext cx="9144000" cy="1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361361"/>
            <a:ext cx="8520600" cy="37266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4" y="4284979"/>
            <a:ext cx="8468145" cy="10490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6" y="2536593"/>
            <a:ext cx="8272211" cy="1247923"/>
          </a:xfrm>
        </p:spPr>
        <p:txBody>
          <a:bodyPr anchor="b">
            <a:normAutofit/>
          </a:bodyPr>
          <a:lstStyle>
            <a:lvl1pPr algn="l">
              <a:defRPr sz="225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35896" y="3784514"/>
            <a:ext cx="8272211" cy="500463"/>
          </a:xfrm>
        </p:spPr>
        <p:txBody>
          <a:bodyPr anchor="t">
            <a:normAutofit/>
          </a:bodyPr>
          <a:lstStyle>
            <a:lvl1pPr marL="0" indent="0" algn="l">
              <a:buNone/>
              <a:defRPr sz="1125" cap="all">
                <a:solidFill>
                  <a:schemeClr val="accent2"/>
                </a:solidFill>
              </a:defRPr>
            </a:lvl1pPr>
            <a:lvl2pPr marL="285739" indent="0">
              <a:buNone/>
              <a:defRPr sz="1125">
                <a:solidFill>
                  <a:schemeClr val="tx1">
                    <a:tint val="75000"/>
                  </a:schemeClr>
                </a:solidFill>
              </a:defRPr>
            </a:lvl2pPr>
            <a:lvl3pPr marL="571477" indent="0">
              <a:buNone/>
              <a:defRPr sz="1000">
                <a:solidFill>
                  <a:schemeClr val="tx1">
                    <a:tint val="75000"/>
                  </a:schemeClr>
                </a:solidFill>
              </a:defRPr>
            </a:lvl3pPr>
            <a:lvl4pPr marL="857216" indent="0">
              <a:buNone/>
              <a:defRPr sz="875">
                <a:solidFill>
                  <a:schemeClr val="tx1">
                    <a:tint val="75000"/>
                  </a:schemeClr>
                </a:solidFill>
              </a:defRPr>
            </a:lvl4pPr>
            <a:lvl5pPr marL="1142954" indent="0">
              <a:buNone/>
              <a:defRPr sz="875">
                <a:solidFill>
                  <a:schemeClr val="tx1">
                    <a:tint val="75000"/>
                  </a:schemeClr>
                </a:solidFill>
              </a:defRPr>
            </a:lvl5pPr>
            <a:lvl6pPr marL="1428693" indent="0">
              <a:buNone/>
              <a:defRPr sz="875">
                <a:solidFill>
                  <a:schemeClr val="tx1">
                    <a:tint val="75000"/>
                  </a:schemeClr>
                </a:solidFill>
              </a:defRPr>
            </a:lvl6pPr>
            <a:lvl7pPr marL="1714431" indent="0">
              <a:buNone/>
              <a:defRPr sz="875">
                <a:solidFill>
                  <a:schemeClr val="tx1">
                    <a:tint val="75000"/>
                  </a:schemeClr>
                </a:solidFill>
              </a:defRPr>
            </a:lvl7pPr>
            <a:lvl8pPr marL="2000170" indent="0">
              <a:buNone/>
              <a:defRPr sz="875">
                <a:solidFill>
                  <a:schemeClr val="tx1">
                    <a:tint val="75000"/>
                  </a:schemeClr>
                </a:solidFill>
              </a:defRPr>
            </a:lvl8pPr>
            <a:lvl9pPr marL="2285909" indent="0">
              <a:buNone/>
              <a:defRPr sz="8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908F06EA-3110-AD4F-8E95-9C6D699F3A25}" type="datetimeFigureOut">
              <a:rPr lang="en-US" smtClean="0"/>
              <a:t>4/27/22</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FBC8CEFD-E940-A146-9C78-8970E9F7ED90}" type="slidenum">
              <a:rPr lang="en-US" smtClean="0"/>
              <a:t>‹#›</a:t>
            </a:fld>
            <a:endParaRPr lang="en-US"/>
          </a:p>
        </p:txBody>
      </p:sp>
    </p:spTree>
    <p:extLst>
      <p:ext uri="{BB962C8B-B14F-4D97-AF65-F5344CB8AC3E}">
        <p14:creationId xmlns:p14="http://schemas.microsoft.com/office/powerpoint/2010/main" val="225516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361361"/>
            <a:ext cx="3999900" cy="37266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361361"/>
            <a:ext cx="3999900" cy="37266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617333"/>
            <a:ext cx="2808000" cy="839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554889"/>
            <a:ext cx="2808000" cy="3094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606333"/>
            <a:ext cx="9144000" cy="1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500167"/>
            <a:ext cx="5878800" cy="45453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8"/>
            <a:ext cx="4572000" cy="571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9950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1032528"/>
            <a:ext cx="4045200" cy="19848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3076667"/>
            <a:ext cx="4045200" cy="174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804667"/>
            <a:ext cx="3837000" cy="41058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687694"/>
            <a:ext cx="5998800" cy="6654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606333"/>
            <a:ext cx="9144000" cy="1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1063472"/>
            <a:ext cx="8520600" cy="2365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513333"/>
            <a:ext cx="8520600" cy="11907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51028"/>
            <a:ext cx="8520600" cy="9237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361361"/>
            <a:ext cx="8520600" cy="37266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5.jp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g"/><Relationship Id="rId7"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1.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g"/><Relationship Id="rId7"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1.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4" name="Google Shape;62;p13">
            <a:extLst>
              <a:ext uri="{FF2B5EF4-FFF2-40B4-BE49-F238E27FC236}">
                <a16:creationId xmlns:a16="http://schemas.microsoft.com/office/drawing/2014/main" id="{73073141-AAFA-759D-8E50-0FCD1185A430}"/>
              </a:ext>
            </a:extLst>
          </p:cNvPr>
          <p:cNvSpPr txBox="1">
            <a:spLocks/>
          </p:cNvSpPr>
          <p:nvPr/>
        </p:nvSpPr>
        <p:spPr>
          <a:xfrm>
            <a:off x="1246129" y="149507"/>
            <a:ext cx="6677247" cy="15912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pPr algn="ctr"/>
            <a:r>
              <a:rPr lang="en-US" sz="2400" b="1" dirty="0">
                <a:solidFill>
                  <a:schemeClr val="tx1"/>
                </a:solidFill>
                <a:latin typeface="Abadi" panose="020B0604020104020204" pitchFamily="34" charset="0"/>
              </a:rPr>
              <a:t>An Analysis of Upgradeability, Oracles, and </a:t>
            </a:r>
            <a:r>
              <a:rPr lang="en-US" sz="2400" b="1" dirty="0" err="1">
                <a:solidFill>
                  <a:schemeClr val="tx1"/>
                </a:solidFill>
                <a:latin typeface="Abadi" panose="020B0604020104020204" pitchFamily="34" charset="0"/>
              </a:rPr>
              <a:t>Stablecoins</a:t>
            </a:r>
            <a:r>
              <a:rPr lang="en-US" sz="2400" b="1" dirty="0">
                <a:solidFill>
                  <a:schemeClr val="tx1"/>
                </a:solidFill>
                <a:latin typeface="Abadi" panose="020B0604020104020204" pitchFamily="34" charset="0"/>
              </a:rPr>
              <a:t> in the Ethereum Blockchain</a:t>
            </a:r>
          </a:p>
        </p:txBody>
      </p:sp>
      <p:sp>
        <p:nvSpPr>
          <p:cNvPr id="5" name="TextBox 4">
            <a:extLst>
              <a:ext uri="{FF2B5EF4-FFF2-40B4-BE49-F238E27FC236}">
                <a16:creationId xmlns:a16="http://schemas.microsoft.com/office/drawing/2014/main" id="{368B9862-FFB2-F167-1AF9-594E69D1B805}"/>
              </a:ext>
            </a:extLst>
          </p:cNvPr>
          <p:cNvSpPr txBox="1"/>
          <p:nvPr/>
        </p:nvSpPr>
        <p:spPr>
          <a:xfrm>
            <a:off x="3006662" y="3831934"/>
            <a:ext cx="3130672" cy="461665"/>
          </a:xfrm>
          <a:prstGeom prst="rect">
            <a:avLst/>
          </a:prstGeom>
          <a:noFill/>
        </p:spPr>
        <p:txBody>
          <a:bodyPr wrap="square" rtlCol="0">
            <a:spAutoFit/>
          </a:bodyPr>
          <a:lstStyle/>
          <a:p>
            <a:pPr algn="ctr"/>
            <a:r>
              <a:rPr lang="en-US" sz="1200" dirty="0">
                <a:solidFill>
                  <a:schemeClr val="tx1"/>
                </a:solidFill>
              </a:rPr>
              <a:t>Dr. Jeremy Clark</a:t>
            </a:r>
          </a:p>
          <a:p>
            <a:pPr algn="ctr"/>
            <a:r>
              <a:rPr lang="en-US" sz="1200" dirty="0">
                <a:solidFill>
                  <a:schemeClr val="tx1"/>
                </a:solidFill>
              </a:rPr>
              <a:t>Dr. Mohammad Mannan</a:t>
            </a:r>
          </a:p>
        </p:txBody>
      </p:sp>
      <p:sp>
        <p:nvSpPr>
          <p:cNvPr id="6" name="TextBox 5">
            <a:extLst>
              <a:ext uri="{FF2B5EF4-FFF2-40B4-BE49-F238E27FC236}">
                <a16:creationId xmlns:a16="http://schemas.microsoft.com/office/drawing/2014/main" id="{9BD3CEFF-B649-56FB-FD02-CCB9AB61EAD9}"/>
              </a:ext>
            </a:extLst>
          </p:cNvPr>
          <p:cNvSpPr txBox="1"/>
          <p:nvPr/>
        </p:nvSpPr>
        <p:spPr>
          <a:xfrm>
            <a:off x="3685424" y="2765203"/>
            <a:ext cx="1798656" cy="400110"/>
          </a:xfrm>
          <a:prstGeom prst="rect">
            <a:avLst/>
          </a:prstGeom>
          <a:noFill/>
        </p:spPr>
        <p:txBody>
          <a:bodyPr wrap="square" rtlCol="0">
            <a:spAutoFit/>
          </a:bodyPr>
          <a:lstStyle/>
          <a:p>
            <a:pPr algn="ctr"/>
            <a:r>
              <a:rPr lang="en-US" sz="2000" b="1" dirty="0">
                <a:solidFill>
                  <a:schemeClr val="tx1"/>
                </a:solidFill>
              </a:rPr>
              <a:t>Mehdi Salehi</a:t>
            </a:r>
          </a:p>
        </p:txBody>
      </p:sp>
      <p:sp>
        <p:nvSpPr>
          <p:cNvPr id="7" name="TextBox 6">
            <a:extLst>
              <a:ext uri="{FF2B5EF4-FFF2-40B4-BE49-F238E27FC236}">
                <a16:creationId xmlns:a16="http://schemas.microsoft.com/office/drawing/2014/main" id="{150ED4F1-9985-33A5-A304-2D13AE6C14AC}"/>
              </a:ext>
            </a:extLst>
          </p:cNvPr>
          <p:cNvSpPr txBox="1"/>
          <p:nvPr/>
        </p:nvSpPr>
        <p:spPr>
          <a:xfrm>
            <a:off x="3809162" y="3520514"/>
            <a:ext cx="1525675" cy="276999"/>
          </a:xfrm>
          <a:prstGeom prst="rect">
            <a:avLst/>
          </a:prstGeom>
          <a:noFill/>
        </p:spPr>
        <p:txBody>
          <a:bodyPr wrap="square" rtlCol="0">
            <a:spAutoFit/>
          </a:bodyPr>
          <a:lstStyle/>
          <a:p>
            <a:pPr algn="ctr"/>
            <a:r>
              <a:rPr lang="en-US" sz="1200" dirty="0">
                <a:solidFill>
                  <a:schemeClr val="tx1"/>
                </a:solidFill>
              </a:rPr>
              <a:t>Supervised by:</a:t>
            </a:r>
          </a:p>
        </p:txBody>
      </p:sp>
      <p:sp>
        <p:nvSpPr>
          <p:cNvPr id="8" name="TextBox 7">
            <a:extLst>
              <a:ext uri="{FF2B5EF4-FFF2-40B4-BE49-F238E27FC236}">
                <a16:creationId xmlns:a16="http://schemas.microsoft.com/office/drawing/2014/main" id="{F01C5FA2-A5F0-65FA-CC8A-3F8252AF60D9}"/>
              </a:ext>
            </a:extLst>
          </p:cNvPr>
          <p:cNvSpPr txBox="1"/>
          <p:nvPr/>
        </p:nvSpPr>
        <p:spPr>
          <a:xfrm>
            <a:off x="3179629" y="4882692"/>
            <a:ext cx="2784737" cy="553998"/>
          </a:xfrm>
          <a:prstGeom prst="rect">
            <a:avLst/>
          </a:prstGeom>
          <a:noFill/>
        </p:spPr>
        <p:txBody>
          <a:bodyPr wrap="none" rtlCol="0">
            <a:spAutoFit/>
          </a:bodyPr>
          <a:lstStyle/>
          <a:p>
            <a:pPr algn="ctr"/>
            <a:r>
              <a:rPr lang="en-US" sz="1000" dirty="0">
                <a:solidFill>
                  <a:schemeClr val="tx1"/>
                </a:solidFill>
              </a:rPr>
              <a:t>Department of Information Systems Security</a:t>
            </a:r>
          </a:p>
          <a:p>
            <a:pPr algn="ctr"/>
            <a:r>
              <a:rPr lang="en-US" sz="1000" dirty="0">
                <a:solidFill>
                  <a:schemeClr val="tx1"/>
                </a:solidFill>
              </a:rPr>
              <a:t>Faculty of Engineering and Computer Science</a:t>
            </a:r>
          </a:p>
          <a:p>
            <a:pPr algn="ctr"/>
            <a:r>
              <a:rPr lang="en-US" sz="1000" dirty="0">
                <a:solidFill>
                  <a:schemeClr val="tx1"/>
                </a:solidFill>
              </a:rPr>
              <a:t>Concordia University</a:t>
            </a:r>
          </a:p>
        </p:txBody>
      </p:sp>
      <p:sp>
        <p:nvSpPr>
          <p:cNvPr id="9" name="Subtitle 2">
            <a:extLst>
              <a:ext uri="{FF2B5EF4-FFF2-40B4-BE49-F238E27FC236}">
                <a16:creationId xmlns:a16="http://schemas.microsoft.com/office/drawing/2014/main" id="{55F072FD-5691-D0A0-1EBF-43961764BCC5}"/>
              </a:ext>
            </a:extLst>
          </p:cNvPr>
          <p:cNvSpPr txBox="1">
            <a:spLocks/>
          </p:cNvSpPr>
          <p:nvPr/>
        </p:nvSpPr>
        <p:spPr>
          <a:xfrm>
            <a:off x="3147225" y="2032893"/>
            <a:ext cx="2764485" cy="404243"/>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114300" indent="0" algn="ctr">
              <a:buNone/>
            </a:pPr>
            <a:r>
              <a:rPr lang="en-US" sz="1500" dirty="0">
                <a:latin typeface="Abadi" panose="020B0604020104020204" pitchFamily="34" charset="0"/>
              </a:rPr>
              <a:t>(Master thesis defense)</a:t>
            </a:r>
          </a:p>
          <a:p>
            <a:endParaRPr lang="en-US" dirty="0"/>
          </a:p>
          <a:p>
            <a:endParaRPr lang="en-US" dirty="0"/>
          </a:p>
        </p:txBody>
      </p:sp>
      <p:sp>
        <p:nvSpPr>
          <p:cNvPr id="11" name="TextBox 10">
            <a:extLst>
              <a:ext uri="{FF2B5EF4-FFF2-40B4-BE49-F238E27FC236}">
                <a16:creationId xmlns:a16="http://schemas.microsoft.com/office/drawing/2014/main" id="{0AFBC3D6-2E92-5F5B-A450-4AA5E2AD05F4}"/>
              </a:ext>
            </a:extLst>
          </p:cNvPr>
          <p:cNvSpPr txBox="1"/>
          <p:nvPr/>
        </p:nvSpPr>
        <p:spPr>
          <a:xfrm>
            <a:off x="326689" y="5098136"/>
            <a:ext cx="1106393" cy="338554"/>
          </a:xfrm>
          <a:prstGeom prst="rect">
            <a:avLst/>
          </a:prstGeom>
          <a:noFill/>
        </p:spPr>
        <p:txBody>
          <a:bodyPr wrap="none" rtlCol="0">
            <a:spAutoFit/>
          </a:bodyPr>
          <a:lstStyle/>
          <a:p>
            <a:r>
              <a:rPr lang="en-US" sz="1600" dirty="0"/>
              <a:t>April 2022</a:t>
            </a:r>
          </a:p>
        </p:txBody>
      </p:sp>
      <p:pic>
        <p:nvPicPr>
          <p:cNvPr id="13" name="Google Shape;72;p14">
            <a:extLst>
              <a:ext uri="{FF2B5EF4-FFF2-40B4-BE49-F238E27FC236}">
                <a16:creationId xmlns:a16="http://schemas.microsoft.com/office/drawing/2014/main" id="{F4B98FB7-7851-8BC0-9BBF-961F6B4759F6}"/>
              </a:ext>
            </a:extLst>
          </p:cNvPr>
          <p:cNvPicPr preferRelativeResize="0"/>
          <p:nvPr/>
        </p:nvPicPr>
        <p:blipFill>
          <a:blip r:embed="rId3">
            <a:alphaModFix/>
          </a:blip>
          <a:stretch>
            <a:fillRect/>
          </a:stretch>
        </p:blipFill>
        <p:spPr>
          <a:xfrm>
            <a:off x="6560288" y="4837066"/>
            <a:ext cx="2332978" cy="553998"/>
          </a:xfrm>
          <a:prstGeom prst="rect">
            <a:avLst/>
          </a:prstGeom>
          <a:noFill/>
          <a:ln>
            <a:noFill/>
          </a:ln>
        </p:spPr>
      </p:pic>
    </p:spTree>
    <p:extLst>
      <p:ext uri="{BB962C8B-B14F-4D97-AF65-F5344CB8AC3E}">
        <p14:creationId xmlns:p14="http://schemas.microsoft.com/office/powerpoint/2010/main" val="2236504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Upgradeability is a Bug!</a:t>
            </a:r>
            <a:endParaRPr/>
          </a:p>
        </p:txBody>
      </p:sp>
      <p:pic>
        <p:nvPicPr>
          <p:cNvPr id="131" name="Google Shape;131;p20"/>
          <p:cNvPicPr preferRelativeResize="0"/>
          <p:nvPr/>
        </p:nvPicPr>
        <p:blipFill>
          <a:blip r:embed="rId3">
            <a:alphaModFix/>
          </a:blip>
          <a:stretch>
            <a:fillRect/>
          </a:stretch>
        </p:blipFill>
        <p:spPr>
          <a:xfrm>
            <a:off x="6759100" y="4850833"/>
            <a:ext cx="2164352" cy="494550"/>
          </a:xfrm>
          <a:prstGeom prst="rect">
            <a:avLst/>
          </a:prstGeom>
          <a:noFill/>
          <a:ln>
            <a:noFill/>
          </a:ln>
        </p:spPr>
      </p:pic>
      <p:cxnSp>
        <p:nvCxnSpPr>
          <p:cNvPr id="132" name="Google Shape;132;p20"/>
          <p:cNvCxnSpPr/>
          <p:nvPr/>
        </p:nvCxnSpPr>
        <p:spPr>
          <a:xfrm rot="10800000" flipH="1">
            <a:off x="3374050" y="2478961"/>
            <a:ext cx="2022300" cy="611400"/>
          </a:xfrm>
          <a:prstGeom prst="straightConnector1">
            <a:avLst/>
          </a:prstGeom>
          <a:noFill/>
          <a:ln w="38100" cap="flat" cmpd="sng">
            <a:solidFill>
              <a:srgbClr val="666666"/>
            </a:solidFill>
            <a:prstDash val="solid"/>
            <a:round/>
            <a:headEnd type="none" w="med" len="med"/>
            <a:tailEnd type="triangle" w="med" len="med"/>
          </a:ln>
        </p:spPr>
      </p:cxnSp>
      <p:sp>
        <p:nvSpPr>
          <p:cNvPr id="133" name="Google Shape;133;p20"/>
          <p:cNvSpPr txBox="1"/>
          <p:nvPr/>
        </p:nvSpPr>
        <p:spPr>
          <a:xfrm>
            <a:off x="5715025" y="2070833"/>
            <a:ext cx="16596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dirty="0">
                <a:solidFill>
                  <a:srgbClr val="FF0000"/>
                </a:solidFill>
                <a:latin typeface="Open Sans"/>
                <a:ea typeface="Open Sans"/>
                <a:cs typeface="Open Sans"/>
                <a:sym typeface="Open Sans"/>
              </a:rPr>
              <a:t>How</a:t>
            </a:r>
            <a:r>
              <a:rPr lang="en" sz="1700" dirty="0">
                <a:latin typeface="Open Sans"/>
                <a:ea typeface="Open Sans"/>
                <a:cs typeface="Open Sans"/>
                <a:sym typeface="Open Sans"/>
              </a:rPr>
              <a:t> ?! (immutability)</a:t>
            </a:r>
            <a:endParaRPr sz="1700" dirty="0">
              <a:latin typeface="Open Sans"/>
              <a:ea typeface="Open Sans"/>
              <a:cs typeface="Open Sans"/>
              <a:sym typeface="Open Sans"/>
            </a:endParaRPr>
          </a:p>
        </p:txBody>
      </p:sp>
      <p:cxnSp>
        <p:nvCxnSpPr>
          <p:cNvPr id="134" name="Google Shape;134;p20"/>
          <p:cNvCxnSpPr/>
          <p:nvPr/>
        </p:nvCxnSpPr>
        <p:spPr>
          <a:xfrm>
            <a:off x="3368500" y="3309333"/>
            <a:ext cx="2033400" cy="488400"/>
          </a:xfrm>
          <a:prstGeom prst="straightConnector1">
            <a:avLst/>
          </a:prstGeom>
          <a:noFill/>
          <a:ln w="38100" cap="flat" cmpd="sng">
            <a:solidFill>
              <a:srgbClr val="666666"/>
            </a:solidFill>
            <a:prstDash val="solid"/>
            <a:round/>
            <a:headEnd type="none" w="med" len="med"/>
            <a:tailEnd type="triangle" w="med" len="med"/>
          </a:ln>
        </p:spPr>
      </p:cxnSp>
      <p:sp>
        <p:nvSpPr>
          <p:cNvPr id="135" name="Google Shape;135;p20"/>
          <p:cNvSpPr txBox="1"/>
          <p:nvPr/>
        </p:nvSpPr>
        <p:spPr>
          <a:xfrm>
            <a:off x="5715025" y="3546306"/>
            <a:ext cx="18150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dirty="0">
                <a:solidFill>
                  <a:srgbClr val="FF0000"/>
                </a:solidFill>
                <a:latin typeface="Open Sans"/>
                <a:ea typeface="Open Sans"/>
                <a:cs typeface="Open Sans"/>
                <a:sym typeface="Open Sans"/>
              </a:rPr>
              <a:t>Who</a:t>
            </a:r>
            <a:r>
              <a:rPr lang="en" sz="1700" dirty="0">
                <a:latin typeface="Open Sans"/>
                <a:ea typeface="Open Sans"/>
                <a:cs typeface="Open Sans"/>
                <a:sym typeface="Open Sans"/>
              </a:rPr>
              <a:t> </a:t>
            </a:r>
            <a:br>
              <a:rPr lang="en" sz="1700" dirty="0">
                <a:latin typeface="Open Sans"/>
                <a:ea typeface="Open Sans"/>
                <a:cs typeface="Open Sans"/>
                <a:sym typeface="Open Sans"/>
              </a:rPr>
            </a:br>
            <a:r>
              <a:rPr lang="en" sz="1700" dirty="0">
                <a:latin typeface="Open Sans"/>
                <a:ea typeface="Open Sans"/>
                <a:cs typeface="Open Sans"/>
                <a:sym typeface="Open Sans"/>
              </a:rPr>
              <a:t>Is responsible?!</a:t>
            </a:r>
            <a:endParaRPr sz="1700" dirty="0">
              <a:latin typeface="Open Sans"/>
              <a:ea typeface="Open Sans"/>
              <a:cs typeface="Open Sans"/>
              <a:sym typeface="Open Sans"/>
            </a:endParaRPr>
          </a:p>
        </p:txBody>
      </p:sp>
      <p:sp>
        <p:nvSpPr>
          <p:cNvPr id="136" name="Google Shape;136;p20"/>
          <p:cNvSpPr txBox="1"/>
          <p:nvPr/>
        </p:nvSpPr>
        <p:spPr>
          <a:xfrm>
            <a:off x="560500" y="2857028"/>
            <a:ext cx="26487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dirty="0">
                <a:latin typeface="Open Sans"/>
                <a:ea typeface="Open Sans"/>
                <a:cs typeface="Open Sans"/>
                <a:sym typeface="Open Sans"/>
              </a:rPr>
              <a:t>No way!</a:t>
            </a:r>
            <a:br>
              <a:rPr lang="en" sz="1500" dirty="0">
                <a:latin typeface="Open Sans"/>
                <a:ea typeface="Open Sans"/>
                <a:cs typeface="Open Sans"/>
                <a:sym typeface="Open Sans"/>
              </a:rPr>
            </a:br>
            <a:r>
              <a:rPr lang="en" sz="1500" dirty="0">
                <a:latin typeface="Open Sans"/>
                <a:ea typeface="Open Sans"/>
                <a:cs typeface="Open Sans"/>
                <a:sym typeface="Open Sans"/>
              </a:rPr>
              <a:t>We need </a:t>
            </a:r>
            <a:r>
              <a:rPr lang="en" sz="1600" b="1" dirty="0">
                <a:solidFill>
                  <a:srgbClr val="FF0000"/>
                </a:solidFill>
                <a:latin typeface="Open Sans"/>
                <a:ea typeface="Open Sans"/>
                <a:cs typeface="Open Sans"/>
                <a:sym typeface="Open Sans"/>
              </a:rPr>
              <a:t>upgradeability</a:t>
            </a:r>
            <a:r>
              <a:rPr lang="en" sz="1500" dirty="0">
                <a:latin typeface="Open Sans"/>
                <a:ea typeface="Open Sans"/>
                <a:cs typeface="Open Sans"/>
                <a:sym typeface="Open Sans"/>
              </a:rPr>
              <a:t> </a:t>
            </a:r>
            <a:endParaRPr sz="1500" dirty="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Upgradeability Patterns</a:t>
            </a:r>
            <a:endParaRPr/>
          </a:p>
        </p:txBody>
      </p:sp>
      <p:pic>
        <p:nvPicPr>
          <p:cNvPr id="142" name="Google Shape;142;p21"/>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143" name="Google Shape;143;p21"/>
          <p:cNvPicPr preferRelativeResize="0"/>
          <p:nvPr/>
        </p:nvPicPr>
        <p:blipFill>
          <a:blip r:embed="rId4">
            <a:alphaModFix/>
          </a:blip>
          <a:stretch>
            <a:fillRect/>
          </a:stretch>
        </p:blipFill>
        <p:spPr>
          <a:xfrm>
            <a:off x="1207425" y="1354583"/>
            <a:ext cx="6656501" cy="2941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5" name="Google Shape;729;p66">
            <a:extLst>
              <a:ext uri="{FF2B5EF4-FFF2-40B4-BE49-F238E27FC236}">
                <a16:creationId xmlns:a16="http://schemas.microsoft.com/office/drawing/2014/main" id="{A2DE3CE1-CB72-0A0A-B5F8-9C8084044717}"/>
              </a:ext>
            </a:extLst>
          </p:cNvPr>
          <p:cNvSpPr/>
          <p:nvPr/>
        </p:nvSpPr>
        <p:spPr>
          <a:xfrm>
            <a:off x="5566785" y="3880912"/>
            <a:ext cx="2430078" cy="494551"/>
          </a:xfrm>
          <a:prstGeom prst="rect">
            <a:avLst/>
          </a:prstGeom>
          <a:solidFill>
            <a:schemeClr val="lt1"/>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Upgradeability Patterns</a:t>
            </a:r>
            <a:endParaRPr/>
          </a:p>
        </p:txBody>
      </p:sp>
      <p:pic>
        <p:nvPicPr>
          <p:cNvPr id="142" name="Google Shape;142;p21"/>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143" name="Google Shape;143;p21"/>
          <p:cNvPicPr preferRelativeResize="0"/>
          <p:nvPr/>
        </p:nvPicPr>
        <p:blipFill>
          <a:blip r:embed="rId4">
            <a:alphaModFix/>
          </a:blip>
          <a:stretch>
            <a:fillRect/>
          </a:stretch>
        </p:blipFill>
        <p:spPr>
          <a:xfrm>
            <a:off x="1207425" y="1354583"/>
            <a:ext cx="6656501" cy="2941025"/>
          </a:xfrm>
          <a:prstGeom prst="rect">
            <a:avLst/>
          </a:prstGeom>
          <a:noFill/>
          <a:ln>
            <a:noFill/>
          </a:ln>
        </p:spPr>
      </p:pic>
    </p:spTree>
    <p:extLst>
      <p:ext uri="{BB962C8B-B14F-4D97-AF65-F5344CB8AC3E}">
        <p14:creationId xmlns:p14="http://schemas.microsoft.com/office/powerpoint/2010/main" val="1288385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7"/>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err="1"/>
              <a:t>Delegatecall</a:t>
            </a:r>
            <a:r>
              <a:rPr lang="en" dirty="0"/>
              <a:t>-based Pattern</a:t>
            </a:r>
            <a:endParaRPr dirty="0"/>
          </a:p>
        </p:txBody>
      </p:sp>
      <p:pic>
        <p:nvPicPr>
          <p:cNvPr id="466" name="Google Shape;466;p47"/>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467" name="Google Shape;467;p47"/>
          <p:cNvPicPr preferRelativeResize="0"/>
          <p:nvPr/>
        </p:nvPicPr>
        <p:blipFill>
          <a:blip r:embed="rId4">
            <a:alphaModFix/>
          </a:blip>
          <a:stretch>
            <a:fillRect/>
          </a:stretch>
        </p:blipFill>
        <p:spPr>
          <a:xfrm>
            <a:off x="3795573" y="1756833"/>
            <a:ext cx="883950" cy="883950"/>
          </a:xfrm>
          <a:prstGeom prst="rect">
            <a:avLst/>
          </a:prstGeom>
          <a:noFill/>
          <a:ln>
            <a:noFill/>
          </a:ln>
        </p:spPr>
      </p:pic>
      <p:pic>
        <p:nvPicPr>
          <p:cNvPr id="468" name="Google Shape;468;p47"/>
          <p:cNvPicPr preferRelativeResize="0"/>
          <p:nvPr/>
        </p:nvPicPr>
        <p:blipFill>
          <a:blip r:embed="rId4">
            <a:alphaModFix/>
          </a:blip>
          <a:stretch>
            <a:fillRect/>
          </a:stretch>
        </p:blipFill>
        <p:spPr>
          <a:xfrm>
            <a:off x="6196098" y="1756833"/>
            <a:ext cx="883950" cy="883950"/>
          </a:xfrm>
          <a:prstGeom prst="rect">
            <a:avLst/>
          </a:prstGeom>
          <a:noFill/>
          <a:ln>
            <a:noFill/>
          </a:ln>
        </p:spPr>
      </p:pic>
      <p:sp>
        <p:nvSpPr>
          <p:cNvPr id="469" name="Google Shape;469;p47"/>
          <p:cNvSpPr txBox="1"/>
          <p:nvPr/>
        </p:nvSpPr>
        <p:spPr>
          <a:xfrm>
            <a:off x="3831974" y="2603500"/>
            <a:ext cx="88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Storage</a:t>
            </a:r>
            <a:br>
              <a:rPr lang="en" b="1">
                <a:latin typeface="Open Sans"/>
                <a:ea typeface="Open Sans"/>
                <a:cs typeface="Open Sans"/>
                <a:sym typeface="Open Sans"/>
              </a:rPr>
            </a:br>
            <a:r>
              <a:rPr lang="en" b="1">
                <a:latin typeface="Open Sans"/>
                <a:ea typeface="Open Sans"/>
                <a:cs typeface="Open Sans"/>
                <a:sym typeface="Open Sans"/>
              </a:rPr>
              <a:t>(proxy)</a:t>
            </a:r>
            <a:endParaRPr b="1">
              <a:latin typeface="Open Sans"/>
              <a:ea typeface="Open Sans"/>
              <a:cs typeface="Open Sans"/>
              <a:sym typeface="Open Sans"/>
            </a:endParaRPr>
          </a:p>
        </p:txBody>
      </p:sp>
      <p:pic>
        <p:nvPicPr>
          <p:cNvPr id="470" name="Google Shape;470;p47"/>
          <p:cNvPicPr preferRelativeResize="0"/>
          <p:nvPr/>
        </p:nvPicPr>
        <p:blipFill>
          <a:blip r:embed="rId5">
            <a:alphaModFix/>
          </a:blip>
          <a:stretch>
            <a:fillRect/>
          </a:stretch>
        </p:blipFill>
        <p:spPr>
          <a:xfrm>
            <a:off x="1520350" y="1831222"/>
            <a:ext cx="831300" cy="831300"/>
          </a:xfrm>
          <a:prstGeom prst="rect">
            <a:avLst/>
          </a:prstGeom>
          <a:noFill/>
          <a:ln>
            <a:noFill/>
          </a:ln>
        </p:spPr>
      </p:pic>
      <p:cxnSp>
        <p:nvCxnSpPr>
          <p:cNvPr id="471" name="Google Shape;471;p47"/>
          <p:cNvCxnSpPr/>
          <p:nvPr/>
        </p:nvCxnSpPr>
        <p:spPr>
          <a:xfrm>
            <a:off x="2508260" y="2375695"/>
            <a:ext cx="1142700" cy="24300"/>
          </a:xfrm>
          <a:prstGeom prst="straightConnector1">
            <a:avLst/>
          </a:prstGeom>
          <a:noFill/>
          <a:ln w="19050" cap="flat" cmpd="sng">
            <a:solidFill>
              <a:schemeClr val="dk1"/>
            </a:solidFill>
            <a:prstDash val="solid"/>
            <a:round/>
            <a:headEnd type="none" w="med" len="med"/>
            <a:tailEnd type="triangle" w="med" len="med"/>
          </a:ln>
        </p:spPr>
      </p:cxnSp>
      <p:cxnSp>
        <p:nvCxnSpPr>
          <p:cNvPr id="472" name="Google Shape;472;p47"/>
          <p:cNvCxnSpPr/>
          <p:nvPr/>
        </p:nvCxnSpPr>
        <p:spPr>
          <a:xfrm rot="10800000" flipH="1">
            <a:off x="4767300" y="2375561"/>
            <a:ext cx="1285800" cy="12300"/>
          </a:xfrm>
          <a:prstGeom prst="straightConnector1">
            <a:avLst/>
          </a:prstGeom>
          <a:noFill/>
          <a:ln w="19050" cap="flat" cmpd="sng">
            <a:solidFill>
              <a:schemeClr val="dk1"/>
            </a:solidFill>
            <a:prstDash val="solid"/>
            <a:round/>
            <a:headEnd type="none" w="med" len="med"/>
            <a:tailEnd type="triangle" w="med" len="med"/>
          </a:ln>
        </p:spPr>
      </p:cxnSp>
      <p:sp>
        <p:nvSpPr>
          <p:cNvPr id="473" name="Google Shape;473;p47"/>
          <p:cNvSpPr txBox="1"/>
          <p:nvPr/>
        </p:nvSpPr>
        <p:spPr>
          <a:xfrm>
            <a:off x="2502250" y="1831222"/>
            <a:ext cx="1142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Send transaction</a:t>
            </a:r>
            <a:endParaRPr sz="1000">
              <a:latin typeface="Open Sans"/>
              <a:ea typeface="Open Sans"/>
              <a:cs typeface="Open Sans"/>
              <a:sym typeface="Open Sans"/>
            </a:endParaRPr>
          </a:p>
        </p:txBody>
      </p:sp>
      <p:sp>
        <p:nvSpPr>
          <p:cNvPr id="474" name="Google Shape;474;p47"/>
          <p:cNvSpPr txBox="1"/>
          <p:nvPr/>
        </p:nvSpPr>
        <p:spPr>
          <a:xfrm>
            <a:off x="4866450" y="1831222"/>
            <a:ext cx="1142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Open Sans"/>
                <a:ea typeface="Open Sans"/>
                <a:cs typeface="Open Sans"/>
                <a:sym typeface="Open Sans"/>
              </a:rPr>
              <a:t>Delegate call</a:t>
            </a:r>
            <a:endParaRPr sz="1200">
              <a:latin typeface="Open Sans"/>
              <a:ea typeface="Open Sans"/>
              <a:cs typeface="Open Sans"/>
              <a:sym typeface="Open Sans"/>
            </a:endParaRPr>
          </a:p>
        </p:txBody>
      </p:sp>
      <p:sp>
        <p:nvSpPr>
          <p:cNvPr id="475" name="Google Shape;475;p47"/>
          <p:cNvSpPr txBox="1"/>
          <p:nvPr/>
        </p:nvSpPr>
        <p:spPr>
          <a:xfrm>
            <a:off x="5758775" y="2603500"/>
            <a:ext cx="1831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Open Sans"/>
                <a:ea typeface="Open Sans"/>
                <a:cs typeface="Open Sans"/>
                <a:sym typeface="Open Sans"/>
              </a:rPr>
              <a:t>Logic</a:t>
            </a:r>
            <a:endParaRPr b="1">
              <a:latin typeface="Open Sans"/>
              <a:ea typeface="Open Sans"/>
              <a:cs typeface="Open Sans"/>
              <a:sym typeface="Open Sans"/>
            </a:endParaRPr>
          </a:p>
          <a:p>
            <a:pPr marL="0" lvl="0" indent="0" algn="ctr" rtl="0">
              <a:spcBef>
                <a:spcPts val="0"/>
              </a:spcBef>
              <a:spcAft>
                <a:spcPts val="0"/>
              </a:spcAft>
              <a:buNone/>
            </a:pPr>
            <a:r>
              <a:rPr lang="en" b="1">
                <a:latin typeface="Open Sans"/>
                <a:ea typeface="Open Sans"/>
                <a:cs typeface="Open Sans"/>
                <a:sym typeface="Open Sans"/>
              </a:rPr>
              <a:t>(Implementation)</a:t>
            </a:r>
            <a:endParaRPr b="1">
              <a:latin typeface="Open Sans"/>
              <a:ea typeface="Open Sans"/>
              <a:cs typeface="Open Sans"/>
              <a:sym typeface="Open Sans"/>
            </a:endParaRPr>
          </a:p>
        </p:txBody>
      </p:sp>
      <p:sp>
        <p:nvSpPr>
          <p:cNvPr id="476" name="Google Shape;476;p47"/>
          <p:cNvSpPr txBox="1"/>
          <p:nvPr/>
        </p:nvSpPr>
        <p:spPr>
          <a:xfrm>
            <a:off x="1641625" y="3311417"/>
            <a:ext cx="57261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Delegate call preserves the context</a:t>
            </a:r>
            <a:br>
              <a:rPr lang="en">
                <a:latin typeface="Open Sans"/>
                <a:ea typeface="Open Sans"/>
                <a:cs typeface="Open Sans"/>
                <a:sym typeface="Open Sans"/>
              </a:rPr>
            </a:b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Similar to copy pasting (not the same)</a:t>
            </a: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8"/>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lvl="0"/>
            <a:r>
              <a:rPr lang="en" dirty="0" err="1"/>
              <a:t>Delegatecall</a:t>
            </a:r>
            <a:r>
              <a:rPr lang="en" dirty="0"/>
              <a:t>-based Pattern</a:t>
            </a:r>
            <a:endParaRPr dirty="0"/>
          </a:p>
        </p:txBody>
      </p:sp>
      <p:pic>
        <p:nvPicPr>
          <p:cNvPr id="482" name="Google Shape;482;p48"/>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483" name="Google Shape;483;p48"/>
          <p:cNvPicPr preferRelativeResize="0"/>
          <p:nvPr/>
        </p:nvPicPr>
        <p:blipFill>
          <a:blip r:embed="rId4">
            <a:alphaModFix/>
          </a:blip>
          <a:stretch>
            <a:fillRect/>
          </a:stretch>
        </p:blipFill>
        <p:spPr>
          <a:xfrm>
            <a:off x="3490773" y="2603500"/>
            <a:ext cx="883950" cy="883950"/>
          </a:xfrm>
          <a:prstGeom prst="rect">
            <a:avLst/>
          </a:prstGeom>
          <a:noFill/>
          <a:ln>
            <a:noFill/>
          </a:ln>
        </p:spPr>
      </p:pic>
      <p:pic>
        <p:nvPicPr>
          <p:cNvPr id="484" name="Google Shape;484;p48"/>
          <p:cNvPicPr preferRelativeResize="0"/>
          <p:nvPr/>
        </p:nvPicPr>
        <p:blipFill>
          <a:blip r:embed="rId4">
            <a:alphaModFix/>
          </a:blip>
          <a:stretch>
            <a:fillRect/>
          </a:stretch>
        </p:blipFill>
        <p:spPr>
          <a:xfrm>
            <a:off x="5434073" y="1615347"/>
            <a:ext cx="883950" cy="883950"/>
          </a:xfrm>
          <a:prstGeom prst="rect">
            <a:avLst/>
          </a:prstGeom>
          <a:noFill/>
          <a:ln>
            <a:noFill/>
          </a:ln>
        </p:spPr>
      </p:pic>
      <p:sp>
        <p:nvSpPr>
          <p:cNvPr id="485" name="Google Shape;485;p48"/>
          <p:cNvSpPr txBox="1"/>
          <p:nvPr/>
        </p:nvSpPr>
        <p:spPr>
          <a:xfrm>
            <a:off x="3527174" y="3450167"/>
            <a:ext cx="88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Storage</a:t>
            </a:r>
            <a:br>
              <a:rPr lang="en" b="1">
                <a:latin typeface="Open Sans"/>
                <a:ea typeface="Open Sans"/>
                <a:cs typeface="Open Sans"/>
                <a:sym typeface="Open Sans"/>
              </a:rPr>
            </a:br>
            <a:r>
              <a:rPr lang="en" b="1">
                <a:latin typeface="Open Sans"/>
                <a:ea typeface="Open Sans"/>
                <a:cs typeface="Open Sans"/>
                <a:sym typeface="Open Sans"/>
              </a:rPr>
              <a:t>(proxy)</a:t>
            </a:r>
            <a:endParaRPr b="1">
              <a:latin typeface="Open Sans"/>
              <a:ea typeface="Open Sans"/>
              <a:cs typeface="Open Sans"/>
              <a:sym typeface="Open Sans"/>
            </a:endParaRPr>
          </a:p>
        </p:txBody>
      </p:sp>
      <p:pic>
        <p:nvPicPr>
          <p:cNvPr id="486" name="Google Shape;486;p48"/>
          <p:cNvPicPr preferRelativeResize="0"/>
          <p:nvPr/>
        </p:nvPicPr>
        <p:blipFill>
          <a:blip r:embed="rId5">
            <a:alphaModFix/>
          </a:blip>
          <a:stretch>
            <a:fillRect/>
          </a:stretch>
        </p:blipFill>
        <p:spPr>
          <a:xfrm>
            <a:off x="1215550" y="2677889"/>
            <a:ext cx="831300" cy="831300"/>
          </a:xfrm>
          <a:prstGeom prst="rect">
            <a:avLst/>
          </a:prstGeom>
          <a:noFill/>
          <a:ln>
            <a:noFill/>
          </a:ln>
        </p:spPr>
      </p:pic>
      <p:cxnSp>
        <p:nvCxnSpPr>
          <p:cNvPr id="487" name="Google Shape;487;p48"/>
          <p:cNvCxnSpPr/>
          <p:nvPr/>
        </p:nvCxnSpPr>
        <p:spPr>
          <a:xfrm>
            <a:off x="2145585" y="3216195"/>
            <a:ext cx="1142700" cy="24300"/>
          </a:xfrm>
          <a:prstGeom prst="straightConnector1">
            <a:avLst/>
          </a:prstGeom>
          <a:noFill/>
          <a:ln w="19050" cap="flat" cmpd="sng">
            <a:solidFill>
              <a:schemeClr val="dk1"/>
            </a:solidFill>
            <a:prstDash val="solid"/>
            <a:round/>
            <a:headEnd type="none" w="med" len="med"/>
            <a:tailEnd type="triangle" w="med" len="med"/>
          </a:ln>
        </p:spPr>
      </p:cxnSp>
      <p:sp>
        <p:nvSpPr>
          <p:cNvPr id="488" name="Google Shape;488;p48"/>
          <p:cNvSpPr txBox="1"/>
          <p:nvPr/>
        </p:nvSpPr>
        <p:spPr>
          <a:xfrm>
            <a:off x="2161150" y="2677889"/>
            <a:ext cx="1142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Send transaction</a:t>
            </a:r>
            <a:endParaRPr sz="1000">
              <a:latin typeface="Open Sans"/>
              <a:ea typeface="Open Sans"/>
              <a:cs typeface="Open Sans"/>
              <a:sym typeface="Open Sans"/>
            </a:endParaRPr>
          </a:p>
        </p:txBody>
      </p:sp>
      <p:sp>
        <p:nvSpPr>
          <p:cNvPr id="489" name="Google Shape;489;p48"/>
          <p:cNvSpPr txBox="1"/>
          <p:nvPr/>
        </p:nvSpPr>
        <p:spPr>
          <a:xfrm>
            <a:off x="5533150" y="2421889"/>
            <a:ext cx="685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Open Sans"/>
                <a:ea typeface="Open Sans"/>
                <a:cs typeface="Open Sans"/>
                <a:sym typeface="Open Sans"/>
              </a:rPr>
              <a:t>Old</a:t>
            </a:r>
            <a:br>
              <a:rPr lang="en" b="1" dirty="0">
                <a:latin typeface="Open Sans"/>
                <a:ea typeface="Open Sans"/>
                <a:cs typeface="Open Sans"/>
                <a:sym typeface="Open Sans"/>
              </a:rPr>
            </a:br>
            <a:r>
              <a:rPr lang="en" b="1" dirty="0">
                <a:latin typeface="Open Sans"/>
                <a:ea typeface="Open Sans"/>
                <a:cs typeface="Open Sans"/>
                <a:sym typeface="Open Sans"/>
              </a:rPr>
              <a:t>logic</a:t>
            </a:r>
            <a:endParaRPr b="1" dirty="0">
              <a:latin typeface="Open Sans"/>
              <a:ea typeface="Open Sans"/>
              <a:cs typeface="Open Sans"/>
              <a:sym typeface="Open Sans"/>
            </a:endParaRPr>
          </a:p>
        </p:txBody>
      </p:sp>
      <p:pic>
        <p:nvPicPr>
          <p:cNvPr id="490" name="Google Shape;490;p48"/>
          <p:cNvPicPr preferRelativeResize="0"/>
          <p:nvPr/>
        </p:nvPicPr>
        <p:blipFill>
          <a:blip r:embed="rId4">
            <a:alphaModFix/>
          </a:blip>
          <a:stretch>
            <a:fillRect/>
          </a:stretch>
        </p:blipFill>
        <p:spPr>
          <a:xfrm>
            <a:off x="5434098" y="3450153"/>
            <a:ext cx="883950" cy="883950"/>
          </a:xfrm>
          <a:prstGeom prst="rect">
            <a:avLst/>
          </a:prstGeom>
          <a:noFill/>
          <a:ln>
            <a:noFill/>
          </a:ln>
        </p:spPr>
      </p:pic>
      <p:sp>
        <p:nvSpPr>
          <p:cNvPr id="491" name="Google Shape;491;p48"/>
          <p:cNvSpPr txBox="1"/>
          <p:nvPr/>
        </p:nvSpPr>
        <p:spPr>
          <a:xfrm>
            <a:off x="5533175" y="4256694"/>
            <a:ext cx="685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Open Sans"/>
                <a:ea typeface="Open Sans"/>
                <a:cs typeface="Open Sans"/>
                <a:sym typeface="Open Sans"/>
              </a:rPr>
              <a:t>New</a:t>
            </a:r>
            <a:br>
              <a:rPr lang="en" b="1" dirty="0">
                <a:latin typeface="Open Sans"/>
                <a:ea typeface="Open Sans"/>
                <a:cs typeface="Open Sans"/>
                <a:sym typeface="Open Sans"/>
              </a:rPr>
            </a:br>
            <a:r>
              <a:rPr lang="en" b="1" dirty="0">
                <a:latin typeface="Open Sans"/>
                <a:ea typeface="Open Sans"/>
                <a:cs typeface="Open Sans"/>
                <a:sym typeface="Open Sans"/>
              </a:rPr>
              <a:t>logic</a:t>
            </a:r>
            <a:endParaRPr b="1" dirty="0">
              <a:latin typeface="Open Sans"/>
              <a:ea typeface="Open Sans"/>
              <a:cs typeface="Open Sans"/>
              <a:sym typeface="Open Sans"/>
            </a:endParaRPr>
          </a:p>
        </p:txBody>
      </p:sp>
      <p:cxnSp>
        <p:nvCxnSpPr>
          <p:cNvPr id="492" name="Google Shape;492;p48"/>
          <p:cNvCxnSpPr>
            <a:endCxn id="490" idx="1"/>
          </p:cNvCxnSpPr>
          <p:nvPr/>
        </p:nvCxnSpPr>
        <p:spPr>
          <a:xfrm>
            <a:off x="4396098" y="3235728"/>
            <a:ext cx="1038000" cy="656400"/>
          </a:xfrm>
          <a:prstGeom prst="straightConnector1">
            <a:avLst/>
          </a:prstGeom>
          <a:noFill/>
          <a:ln w="9525" cap="flat" cmpd="sng">
            <a:solidFill>
              <a:schemeClr val="dk1"/>
            </a:solidFill>
            <a:prstDash val="solid"/>
            <a:round/>
            <a:headEnd type="none" w="med" len="med"/>
            <a:tailEnd type="triangle" w="med" len="med"/>
          </a:ln>
        </p:spPr>
      </p:cxnSp>
      <p:sp>
        <p:nvSpPr>
          <p:cNvPr id="493" name="Google Shape;493;p48"/>
          <p:cNvSpPr txBox="1"/>
          <p:nvPr/>
        </p:nvSpPr>
        <p:spPr>
          <a:xfrm>
            <a:off x="2668850" y="4134167"/>
            <a:ext cx="2527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FF0000"/>
                </a:solidFill>
                <a:latin typeface="Open Sans"/>
                <a:ea typeface="Open Sans"/>
                <a:cs typeface="Open Sans"/>
                <a:sym typeface="Open Sans"/>
              </a:rPr>
              <a:t>Change target address</a:t>
            </a:r>
            <a:endParaRPr sz="1500" b="1">
              <a:solidFill>
                <a:srgbClr val="FF0000"/>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9"/>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Pros and Cons of Proxy Patterns</a:t>
            </a:r>
            <a:endParaRPr dirty="0"/>
          </a:p>
        </p:txBody>
      </p:sp>
      <p:sp>
        <p:nvSpPr>
          <p:cNvPr id="499" name="Google Shape;499;p49"/>
          <p:cNvSpPr txBox="1">
            <a:spLocks noGrp="1"/>
          </p:cNvSpPr>
          <p:nvPr>
            <p:ph type="body" idx="1"/>
          </p:nvPr>
        </p:nvSpPr>
        <p:spPr>
          <a:xfrm>
            <a:off x="311700" y="1274694"/>
            <a:ext cx="8520600" cy="3867000"/>
          </a:xfrm>
          <a:prstGeom prst="rect">
            <a:avLst/>
          </a:prstGeom>
        </p:spPr>
        <p:txBody>
          <a:bodyPr spcFirstLastPara="1" wrap="square" lIns="91425" tIns="91425" rIns="91425" bIns="91425" anchor="t" anchorCtr="0">
            <a:normAutofit/>
          </a:bodyPr>
          <a:lstStyle/>
          <a:p>
            <a:pPr>
              <a:spcBef>
                <a:spcPts val="1200"/>
              </a:spcBef>
            </a:pPr>
            <a:r>
              <a:rPr lang="en" dirty="0"/>
              <a:t> Pros</a:t>
            </a:r>
            <a:br>
              <a:rPr lang="en" dirty="0"/>
            </a:br>
            <a:endParaRPr dirty="0"/>
          </a:p>
          <a:p>
            <a:pPr marL="939800" lvl="1" indent="-342900" algn="l" rtl="0">
              <a:spcBef>
                <a:spcPts val="0"/>
              </a:spcBef>
              <a:spcAft>
                <a:spcPts val="0"/>
              </a:spcAft>
              <a:buSzPts val="1400"/>
              <a:buFont typeface="+mj-lt"/>
              <a:buAutoNum type="arabicPeriod"/>
            </a:pPr>
            <a:r>
              <a:rPr lang="en" dirty="0"/>
              <a:t>Can update the whole logic</a:t>
            </a:r>
            <a:endParaRPr dirty="0"/>
          </a:p>
          <a:p>
            <a:pPr marL="939800" lvl="1" indent="-342900" algn="l" rtl="0">
              <a:spcBef>
                <a:spcPts val="0"/>
              </a:spcBef>
              <a:spcAft>
                <a:spcPts val="0"/>
              </a:spcAft>
              <a:buSzPts val="1400"/>
              <a:buFont typeface="+mj-lt"/>
              <a:buAutoNum type="arabicPeriod"/>
            </a:pPr>
            <a:r>
              <a:rPr lang="en" dirty="0"/>
              <a:t>No need to migrate data</a:t>
            </a:r>
            <a:endParaRPr dirty="0"/>
          </a:p>
          <a:p>
            <a:pPr marL="939800" lvl="1" indent="-342900" algn="l" rtl="0">
              <a:spcBef>
                <a:spcPts val="0"/>
              </a:spcBef>
              <a:spcAft>
                <a:spcPts val="0"/>
              </a:spcAft>
              <a:buSzPts val="1400"/>
              <a:buFont typeface="+mj-lt"/>
              <a:buAutoNum type="arabicPeriod"/>
            </a:pPr>
            <a:r>
              <a:rPr lang="en" dirty="0"/>
              <a:t>Easy to add this pattern to regular code</a:t>
            </a:r>
            <a:endParaRPr dirty="0"/>
          </a:p>
          <a:p>
            <a:pPr marL="939800" lvl="1" indent="-342900" algn="l" rtl="0">
              <a:spcBef>
                <a:spcPts val="0"/>
              </a:spcBef>
              <a:spcAft>
                <a:spcPts val="0"/>
              </a:spcAft>
              <a:buSzPts val="1400"/>
              <a:buFont typeface="+mj-lt"/>
              <a:buAutoNum type="arabicPeriod"/>
            </a:pPr>
            <a:r>
              <a:rPr lang="en" dirty="0"/>
              <a:t>User endpoint not changed</a:t>
            </a:r>
          </a:p>
          <a:p>
            <a:pPr marL="914400" lvl="1" indent="-317500" algn="l" rtl="0">
              <a:spcBef>
                <a:spcPts val="0"/>
              </a:spcBef>
              <a:spcAft>
                <a:spcPts val="0"/>
              </a:spcAft>
              <a:buSzPts val="1400"/>
              <a:buChar char="○"/>
            </a:pPr>
            <a:endParaRPr lang="en" dirty="0"/>
          </a:p>
          <a:p>
            <a:pPr marL="425450" indent="-285750">
              <a:buSzPts val="1400"/>
            </a:pPr>
            <a:r>
              <a:rPr lang="en" dirty="0"/>
              <a:t>Cons</a:t>
            </a:r>
          </a:p>
          <a:p>
            <a:pPr marL="882650" lvl="1" indent="-285750"/>
            <a:endParaRPr lang="en" dirty="0"/>
          </a:p>
          <a:p>
            <a:pPr marL="939800" lvl="1" indent="-342900">
              <a:buFont typeface="+mj-lt"/>
              <a:buAutoNum type="arabicPeriod"/>
            </a:pPr>
            <a:r>
              <a:rPr lang="en-CA" dirty="0"/>
              <a:t>More expensive (gas overhead for </a:t>
            </a:r>
            <a:r>
              <a:rPr lang="en-CA" dirty="0" err="1"/>
              <a:t>txs</a:t>
            </a:r>
            <a:r>
              <a:rPr lang="en-CA" dirty="0"/>
              <a:t>)</a:t>
            </a:r>
          </a:p>
          <a:p>
            <a:pPr marL="939800" lvl="1" indent="-342900">
              <a:buFont typeface="+mj-lt"/>
              <a:buAutoNum type="arabicPeriod"/>
            </a:pPr>
            <a:r>
              <a:rPr lang="en-CA" dirty="0"/>
              <a:t>Risks due to using </a:t>
            </a:r>
            <a:r>
              <a:rPr lang="en-CA" dirty="0" err="1"/>
              <a:t>Delegatecall</a:t>
            </a:r>
            <a:r>
              <a:rPr lang="en-CA" dirty="0"/>
              <a:t> opcode</a:t>
            </a:r>
          </a:p>
          <a:p>
            <a:pPr marL="939800" lvl="1" indent="-342900">
              <a:buFont typeface="+mj-lt"/>
              <a:buAutoNum type="arabicPeriod"/>
            </a:pPr>
            <a:r>
              <a:rPr lang="en-CA" dirty="0"/>
              <a:t>Cannot change the state (data)</a:t>
            </a:r>
          </a:p>
        </p:txBody>
      </p:sp>
      <p:pic>
        <p:nvPicPr>
          <p:cNvPr id="500" name="Google Shape;500;p49"/>
          <p:cNvPicPr preferRelativeResize="0"/>
          <p:nvPr/>
        </p:nvPicPr>
        <p:blipFill>
          <a:blip r:embed="rId3">
            <a:alphaModFix/>
          </a:blip>
          <a:stretch>
            <a:fillRect/>
          </a:stretch>
        </p:blipFill>
        <p:spPr>
          <a:xfrm>
            <a:off x="6759100" y="4850833"/>
            <a:ext cx="2164352" cy="494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1"/>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Evaluation of Different Methods</a:t>
            </a:r>
            <a:endParaRPr dirty="0"/>
          </a:p>
        </p:txBody>
      </p:sp>
      <p:pic>
        <p:nvPicPr>
          <p:cNvPr id="513" name="Google Shape;513;p51"/>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514" name="Google Shape;514;p51"/>
          <p:cNvPicPr preferRelativeResize="0"/>
          <p:nvPr/>
        </p:nvPicPr>
        <p:blipFill>
          <a:blip r:embed="rId4">
            <a:alphaModFix/>
          </a:blip>
          <a:stretch>
            <a:fillRect/>
          </a:stretch>
        </p:blipFill>
        <p:spPr>
          <a:xfrm>
            <a:off x="1768291" y="1274728"/>
            <a:ext cx="5872074" cy="2966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2"/>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Measurement Study for Pattern Identification</a:t>
            </a:r>
            <a:endParaRPr dirty="0"/>
          </a:p>
        </p:txBody>
      </p:sp>
      <p:sp>
        <p:nvSpPr>
          <p:cNvPr id="520" name="Google Shape;520;p52"/>
          <p:cNvSpPr txBox="1">
            <a:spLocks noGrp="1"/>
          </p:cNvSpPr>
          <p:nvPr>
            <p:ph type="body" idx="1"/>
          </p:nvPr>
        </p:nvSpPr>
        <p:spPr>
          <a:xfrm>
            <a:off x="190825" y="1764264"/>
            <a:ext cx="8520600" cy="2597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457200" lvl="0" indent="-342900" algn="l" rtl="0">
              <a:spcBef>
                <a:spcPts val="1200"/>
              </a:spcBef>
              <a:spcAft>
                <a:spcPts val="0"/>
              </a:spcAft>
              <a:buSzPts val="1800"/>
              <a:buChar char="●"/>
            </a:pPr>
            <a:r>
              <a:rPr lang="en" dirty="0"/>
              <a:t>Find contracts that uses </a:t>
            </a:r>
            <a:r>
              <a:rPr lang="en" dirty="0" err="1"/>
              <a:t>Delegatecall</a:t>
            </a:r>
            <a:r>
              <a:rPr lang="en" dirty="0"/>
              <a:t>-based patterns.</a:t>
            </a:r>
            <a:br>
              <a:rPr lang="en" dirty="0"/>
            </a:br>
            <a:endParaRPr dirty="0"/>
          </a:p>
          <a:p>
            <a:pPr marL="457200" lvl="0" indent="-342900" algn="l" rtl="0">
              <a:spcBef>
                <a:spcPts val="0"/>
              </a:spcBef>
              <a:spcAft>
                <a:spcPts val="0"/>
              </a:spcAft>
              <a:buSzPts val="1800"/>
              <a:buChar char="●"/>
            </a:pPr>
            <a:r>
              <a:rPr lang="en" dirty="0"/>
              <a:t>It is mostly known as upgradeable proxy patterns</a:t>
            </a:r>
            <a:endParaRPr dirty="0"/>
          </a:p>
        </p:txBody>
      </p:sp>
      <p:pic>
        <p:nvPicPr>
          <p:cNvPr id="521" name="Google Shape;521;p52"/>
          <p:cNvPicPr preferRelativeResize="0"/>
          <p:nvPr/>
        </p:nvPicPr>
        <p:blipFill>
          <a:blip r:embed="rId3">
            <a:alphaModFix/>
          </a:blip>
          <a:stretch>
            <a:fillRect/>
          </a:stretch>
        </p:blipFill>
        <p:spPr>
          <a:xfrm>
            <a:off x="6759100" y="4850833"/>
            <a:ext cx="2164352" cy="494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5"/>
          <p:cNvSpPr txBox="1">
            <a:spLocks noGrp="1"/>
          </p:cNvSpPr>
          <p:nvPr>
            <p:ph type="title"/>
          </p:nvPr>
        </p:nvSpPr>
        <p:spPr>
          <a:xfrm>
            <a:off x="311700" y="302167"/>
            <a:ext cx="8520600" cy="923700"/>
          </a:xfrm>
          <a:prstGeom prst="rect">
            <a:avLst/>
          </a:prstGeom>
        </p:spPr>
        <p:txBody>
          <a:bodyPr spcFirstLastPara="1" wrap="square" lIns="91425" tIns="91425" rIns="91425" bIns="91425" anchor="b" anchorCtr="0">
            <a:normAutofit/>
          </a:bodyPr>
          <a:lstStyle/>
          <a:p>
            <a:pPr lvl="0"/>
            <a:r>
              <a:rPr lang="en" dirty="0"/>
              <a:t>Measurement Study for Pattern Identification</a:t>
            </a:r>
            <a:endParaRPr dirty="0"/>
          </a:p>
        </p:txBody>
      </p:sp>
      <p:sp>
        <p:nvSpPr>
          <p:cNvPr id="558" name="Google Shape;558;p55"/>
          <p:cNvSpPr txBox="1">
            <a:spLocks noGrp="1"/>
          </p:cNvSpPr>
          <p:nvPr>
            <p:ph type="body" idx="1"/>
          </p:nvPr>
        </p:nvSpPr>
        <p:spPr>
          <a:xfrm>
            <a:off x="-820300" y="2276167"/>
            <a:ext cx="8520600" cy="3726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914400" lvl="0" indent="0" algn="l" rtl="0">
              <a:spcBef>
                <a:spcPts val="1200"/>
              </a:spcBef>
              <a:spcAft>
                <a:spcPts val="0"/>
              </a:spcAft>
              <a:buNone/>
            </a:pPr>
            <a:endParaRPr dirty="0"/>
          </a:p>
          <a:p>
            <a:pPr marL="0" lvl="0" indent="0" algn="l" rtl="0">
              <a:spcBef>
                <a:spcPts val="1200"/>
              </a:spcBef>
              <a:spcAft>
                <a:spcPts val="1200"/>
              </a:spcAft>
              <a:buNone/>
            </a:pPr>
            <a:endParaRPr dirty="0"/>
          </a:p>
        </p:txBody>
      </p:sp>
      <p:pic>
        <p:nvPicPr>
          <p:cNvPr id="559" name="Google Shape;559;p55"/>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560" name="Google Shape;560;p55"/>
          <p:cNvSpPr/>
          <p:nvPr/>
        </p:nvSpPr>
        <p:spPr>
          <a:xfrm>
            <a:off x="1868375" y="2635333"/>
            <a:ext cx="879300" cy="684000"/>
          </a:xfrm>
          <a:prstGeom prst="right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5"/>
          <p:cNvSpPr txBox="1"/>
          <p:nvPr/>
        </p:nvSpPr>
        <p:spPr>
          <a:xfrm>
            <a:off x="199375" y="2515500"/>
            <a:ext cx="14727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Open Sans"/>
                <a:ea typeface="Open Sans"/>
                <a:cs typeface="Open Sans"/>
                <a:sym typeface="Open Sans"/>
              </a:rPr>
              <a:t>Transactions for 1 year</a:t>
            </a:r>
            <a:endParaRPr b="1" dirty="0">
              <a:latin typeface="Open Sans"/>
              <a:ea typeface="Open Sans"/>
              <a:cs typeface="Open Sans"/>
              <a:sym typeface="Open Sans"/>
            </a:endParaRPr>
          </a:p>
        </p:txBody>
      </p:sp>
      <p:sp>
        <p:nvSpPr>
          <p:cNvPr id="562" name="Google Shape;562;p55"/>
          <p:cNvSpPr txBox="1"/>
          <p:nvPr/>
        </p:nvSpPr>
        <p:spPr>
          <a:xfrm>
            <a:off x="2860800" y="2635333"/>
            <a:ext cx="13863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Open Sans"/>
                <a:ea typeface="Open Sans"/>
                <a:cs typeface="Open Sans"/>
                <a:sym typeface="Open Sans"/>
              </a:rPr>
              <a:t>Full archival node</a:t>
            </a:r>
            <a:endParaRPr b="1" dirty="0">
              <a:latin typeface="Open Sans"/>
              <a:ea typeface="Open Sans"/>
              <a:cs typeface="Open Sans"/>
              <a:sym typeface="Open Sans"/>
            </a:endParaRPr>
          </a:p>
        </p:txBody>
      </p:sp>
      <p:sp>
        <p:nvSpPr>
          <p:cNvPr id="563" name="Google Shape;563;p55"/>
          <p:cNvSpPr/>
          <p:nvPr/>
        </p:nvSpPr>
        <p:spPr>
          <a:xfrm>
            <a:off x="4394700" y="2635333"/>
            <a:ext cx="879300" cy="684000"/>
          </a:xfrm>
          <a:prstGeom prst="right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5"/>
          <p:cNvSpPr txBox="1"/>
          <p:nvPr/>
        </p:nvSpPr>
        <p:spPr>
          <a:xfrm>
            <a:off x="5436350" y="2625500"/>
            <a:ext cx="13863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Open Sans"/>
                <a:ea typeface="Open Sans"/>
                <a:cs typeface="Open Sans"/>
                <a:sym typeface="Open Sans"/>
              </a:rPr>
              <a:t>Replay transactions</a:t>
            </a:r>
            <a:endParaRPr b="1" dirty="0">
              <a:latin typeface="Open Sans"/>
              <a:ea typeface="Open Sans"/>
              <a:cs typeface="Open Sans"/>
              <a:sym typeface="Open Sans"/>
            </a:endParaRPr>
          </a:p>
        </p:txBody>
      </p:sp>
      <p:sp>
        <p:nvSpPr>
          <p:cNvPr id="565" name="Google Shape;565;p55"/>
          <p:cNvSpPr/>
          <p:nvPr/>
        </p:nvSpPr>
        <p:spPr>
          <a:xfrm>
            <a:off x="6955500" y="2635333"/>
            <a:ext cx="744800" cy="684000"/>
          </a:xfrm>
          <a:prstGeom prst="right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5"/>
          <p:cNvSpPr txBox="1"/>
          <p:nvPr/>
        </p:nvSpPr>
        <p:spPr>
          <a:xfrm>
            <a:off x="7739737" y="2623959"/>
            <a:ext cx="1321875"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Open Sans"/>
                <a:ea typeface="Open Sans"/>
                <a:cs typeface="Open Sans"/>
                <a:sym typeface="Open Sans"/>
              </a:rPr>
              <a:t>Transaction</a:t>
            </a:r>
            <a:br>
              <a:rPr lang="en" b="1" dirty="0">
                <a:latin typeface="Open Sans"/>
                <a:ea typeface="Open Sans"/>
                <a:cs typeface="Open Sans"/>
                <a:sym typeface="Open Sans"/>
              </a:rPr>
            </a:br>
            <a:r>
              <a:rPr lang="en" b="1" dirty="0">
                <a:latin typeface="Open Sans"/>
                <a:ea typeface="Open Sans"/>
                <a:cs typeface="Open Sans"/>
                <a:sym typeface="Open Sans"/>
              </a:rPr>
              <a:t>traces</a:t>
            </a:r>
            <a:endParaRPr b="1" dirty="0">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3"/>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Delegate Proxy</a:t>
            </a:r>
            <a:endParaRPr dirty="0"/>
          </a:p>
        </p:txBody>
      </p:sp>
      <p:pic>
        <p:nvPicPr>
          <p:cNvPr id="527" name="Google Shape;527;p53"/>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528" name="Google Shape;528;p53"/>
          <p:cNvPicPr preferRelativeResize="0"/>
          <p:nvPr/>
        </p:nvPicPr>
        <p:blipFill>
          <a:blip r:embed="rId4">
            <a:alphaModFix/>
          </a:blip>
          <a:stretch>
            <a:fillRect/>
          </a:stretch>
        </p:blipFill>
        <p:spPr>
          <a:xfrm>
            <a:off x="3100462" y="2010264"/>
            <a:ext cx="762525" cy="762525"/>
          </a:xfrm>
          <a:prstGeom prst="rect">
            <a:avLst/>
          </a:prstGeom>
          <a:noFill/>
          <a:ln>
            <a:noFill/>
          </a:ln>
        </p:spPr>
      </p:pic>
      <p:sp>
        <p:nvSpPr>
          <p:cNvPr id="529" name="Google Shape;529;p53"/>
          <p:cNvSpPr txBox="1"/>
          <p:nvPr/>
        </p:nvSpPr>
        <p:spPr>
          <a:xfrm>
            <a:off x="3039837" y="1326250"/>
            <a:ext cx="88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Storage</a:t>
            </a:r>
            <a:br>
              <a:rPr lang="en" b="1">
                <a:latin typeface="Open Sans"/>
                <a:ea typeface="Open Sans"/>
                <a:cs typeface="Open Sans"/>
                <a:sym typeface="Open Sans"/>
              </a:rPr>
            </a:br>
            <a:r>
              <a:rPr lang="en" b="1">
                <a:latin typeface="Open Sans"/>
                <a:ea typeface="Open Sans"/>
                <a:cs typeface="Open Sans"/>
                <a:sym typeface="Open Sans"/>
              </a:rPr>
              <a:t>(proxy)</a:t>
            </a:r>
            <a:endParaRPr b="1">
              <a:latin typeface="Open Sans"/>
              <a:ea typeface="Open Sans"/>
              <a:cs typeface="Open Sans"/>
              <a:sym typeface="Open Sans"/>
            </a:endParaRPr>
          </a:p>
        </p:txBody>
      </p:sp>
      <p:pic>
        <p:nvPicPr>
          <p:cNvPr id="530" name="Google Shape;530;p53"/>
          <p:cNvPicPr preferRelativeResize="0"/>
          <p:nvPr/>
        </p:nvPicPr>
        <p:blipFill>
          <a:blip r:embed="rId5">
            <a:alphaModFix/>
          </a:blip>
          <a:stretch>
            <a:fillRect/>
          </a:stretch>
        </p:blipFill>
        <p:spPr>
          <a:xfrm>
            <a:off x="380300" y="2582750"/>
            <a:ext cx="494550" cy="494550"/>
          </a:xfrm>
          <a:prstGeom prst="rect">
            <a:avLst/>
          </a:prstGeom>
          <a:noFill/>
          <a:ln>
            <a:noFill/>
          </a:ln>
        </p:spPr>
      </p:pic>
      <p:cxnSp>
        <p:nvCxnSpPr>
          <p:cNvPr id="531" name="Google Shape;531;p53"/>
          <p:cNvCxnSpPr/>
          <p:nvPr/>
        </p:nvCxnSpPr>
        <p:spPr>
          <a:xfrm>
            <a:off x="874860" y="2969222"/>
            <a:ext cx="1020600" cy="16800"/>
          </a:xfrm>
          <a:prstGeom prst="straightConnector1">
            <a:avLst/>
          </a:prstGeom>
          <a:noFill/>
          <a:ln w="19050" cap="flat" cmpd="sng">
            <a:solidFill>
              <a:schemeClr val="dk1"/>
            </a:solidFill>
            <a:prstDash val="solid"/>
            <a:round/>
            <a:headEnd type="none" w="med" len="med"/>
            <a:tailEnd type="triangle" w="med" len="med"/>
          </a:ln>
        </p:spPr>
      </p:cxnSp>
      <p:sp>
        <p:nvSpPr>
          <p:cNvPr id="532" name="Google Shape;532;p53"/>
          <p:cNvSpPr txBox="1"/>
          <p:nvPr/>
        </p:nvSpPr>
        <p:spPr>
          <a:xfrm>
            <a:off x="813800" y="2421889"/>
            <a:ext cx="1142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Send transaction</a:t>
            </a:r>
            <a:endParaRPr sz="1000">
              <a:latin typeface="Open Sans"/>
              <a:ea typeface="Open Sans"/>
              <a:cs typeface="Open Sans"/>
              <a:sym typeface="Open Sans"/>
            </a:endParaRPr>
          </a:p>
        </p:txBody>
      </p:sp>
      <p:cxnSp>
        <p:nvCxnSpPr>
          <p:cNvPr id="533" name="Google Shape;533;p53"/>
          <p:cNvCxnSpPr/>
          <p:nvPr/>
        </p:nvCxnSpPr>
        <p:spPr>
          <a:xfrm>
            <a:off x="5668525" y="2986028"/>
            <a:ext cx="1059000" cy="9900"/>
          </a:xfrm>
          <a:prstGeom prst="straightConnector1">
            <a:avLst/>
          </a:prstGeom>
          <a:noFill/>
          <a:ln w="9525" cap="flat" cmpd="sng">
            <a:solidFill>
              <a:schemeClr val="dk1"/>
            </a:solidFill>
            <a:prstDash val="solid"/>
            <a:round/>
            <a:headEnd type="none" w="med" len="med"/>
            <a:tailEnd type="triangle" w="med" len="med"/>
          </a:ln>
        </p:spPr>
      </p:cxnSp>
      <p:sp>
        <p:nvSpPr>
          <p:cNvPr id="534" name="Google Shape;534;p53"/>
          <p:cNvSpPr/>
          <p:nvPr/>
        </p:nvSpPr>
        <p:spPr>
          <a:xfrm>
            <a:off x="2046663" y="2857500"/>
            <a:ext cx="3459275" cy="2320194"/>
          </a:xfrm>
          <a:prstGeom prst="flowChartPredefinedProcess">
            <a:avLst/>
          </a:prstGeom>
          <a:solidFill>
            <a:schemeClr val="lt1"/>
          </a:solidFill>
          <a:ln w="1905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0000FF"/>
                </a:solidFill>
              </a:rPr>
              <a:t>address</a:t>
            </a:r>
            <a:r>
              <a:rPr lang="en" sz="1100"/>
              <a:t> imp;</a:t>
            </a:r>
            <a:endParaRPr sz="1100"/>
          </a:p>
          <a:p>
            <a:pPr marL="0" lvl="0" indent="0" algn="l" rtl="0">
              <a:spcBef>
                <a:spcPts val="0"/>
              </a:spcBef>
              <a:spcAft>
                <a:spcPts val="0"/>
              </a:spcAft>
              <a:buClr>
                <a:schemeClr val="dk1"/>
              </a:buClr>
              <a:buSzPts val="1100"/>
              <a:buFont typeface="Arial"/>
              <a:buNone/>
            </a:pPr>
            <a:endParaRPr sz="1100">
              <a:solidFill>
                <a:srgbClr val="CC0000"/>
              </a:solidFill>
            </a:endParaRPr>
          </a:p>
          <a:p>
            <a:pPr marL="0" lvl="0" indent="0" algn="l" rtl="0">
              <a:spcBef>
                <a:spcPts val="0"/>
              </a:spcBef>
              <a:spcAft>
                <a:spcPts val="0"/>
              </a:spcAft>
              <a:buClr>
                <a:schemeClr val="dk1"/>
              </a:buClr>
              <a:buSzPts val="1100"/>
              <a:buFont typeface="Arial"/>
              <a:buNone/>
            </a:pPr>
            <a:r>
              <a:rPr lang="en" sz="1100">
                <a:solidFill>
                  <a:srgbClr val="CC0000"/>
                </a:solidFill>
              </a:rPr>
              <a:t>fallback</a:t>
            </a:r>
            <a:r>
              <a:rPr lang="en" sz="1100">
                <a:solidFill>
                  <a:schemeClr val="dk1"/>
                </a:solidFill>
              </a:rPr>
              <a:t> ()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rgbClr val="FF00FF"/>
                </a:solidFill>
              </a:rPr>
              <a:t>delegateCall</a:t>
            </a:r>
            <a:r>
              <a:rPr lang="en" sz="1100">
                <a:solidFill>
                  <a:schemeClr val="dk1"/>
                </a:solidFill>
              </a:rPr>
              <a:t> to imp </a:t>
            </a:r>
            <a:br>
              <a:rPr lang="en" sz="1100">
                <a:solidFill>
                  <a:schemeClr val="dk1"/>
                </a:solidFill>
              </a:rPr>
            </a:br>
            <a:r>
              <a:rPr lang="en" sz="1100">
                <a:solidFill>
                  <a:schemeClr val="dk1"/>
                </a:solidFill>
              </a:rPr>
              <a:t>Forward the message</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rgbClr val="0000FF"/>
                </a:solidFill>
              </a:rPr>
              <a:t>function</a:t>
            </a:r>
            <a:r>
              <a:rPr lang="en" sz="1100">
                <a:solidFill>
                  <a:schemeClr val="dk1"/>
                </a:solidFill>
              </a:rPr>
              <a:t> upgrade (new_address){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imp = new_address;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sz="1100"/>
          </a:p>
        </p:txBody>
      </p:sp>
      <p:pic>
        <p:nvPicPr>
          <p:cNvPr id="535" name="Google Shape;535;p53"/>
          <p:cNvPicPr preferRelativeResize="0"/>
          <p:nvPr/>
        </p:nvPicPr>
        <p:blipFill>
          <a:blip r:embed="rId4">
            <a:alphaModFix/>
          </a:blip>
          <a:stretch>
            <a:fillRect/>
          </a:stretch>
        </p:blipFill>
        <p:spPr>
          <a:xfrm>
            <a:off x="7287475" y="2750000"/>
            <a:ext cx="762525" cy="762525"/>
          </a:xfrm>
          <a:prstGeom prst="rect">
            <a:avLst/>
          </a:prstGeom>
          <a:noFill/>
          <a:ln>
            <a:noFill/>
          </a:ln>
        </p:spPr>
      </p:pic>
      <p:sp>
        <p:nvSpPr>
          <p:cNvPr id="536" name="Google Shape;536;p53"/>
          <p:cNvSpPr txBox="1"/>
          <p:nvPr/>
        </p:nvSpPr>
        <p:spPr>
          <a:xfrm>
            <a:off x="6673198" y="2117736"/>
            <a:ext cx="1991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dirty="0">
                <a:latin typeface="Open Sans"/>
                <a:ea typeface="Open Sans"/>
                <a:cs typeface="Open Sans"/>
                <a:sym typeface="Open Sans"/>
              </a:rPr>
              <a:t>Implementation contract</a:t>
            </a:r>
            <a:endParaRPr sz="1200" b="1" dirty="0">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1FF9F-5029-C4C1-035D-F42B39F4032E}"/>
              </a:ext>
            </a:extLst>
          </p:cNvPr>
          <p:cNvSpPr>
            <a:spLocks noGrp="1"/>
          </p:cNvSpPr>
          <p:nvPr>
            <p:ph type="title"/>
          </p:nvPr>
        </p:nvSpPr>
        <p:spPr/>
        <p:txBody>
          <a:bodyPr/>
          <a:lstStyle/>
          <a:p>
            <a:r>
              <a:rPr lang="en-US" dirty="0"/>
              <a:t>Publications</a:t>
            </a:r>
          </a:p>
        </p:txBody>
      </p:sp>
      <p:sp>
        <p:nvSpPr>
          <p:cNvPr id="3" name="Text Placeholder 2">
            <a:extLst>
              <a:ext uri="{FF2B5EF4-FFF2-40B4-BE49-F238E27FC236}">
                <a16:creationId xmlns:a16="http://schemas.microsoft.com/office/drawing/2014/main" id="{FE10F47C-F8E7-0C34-EC39-F000D5B10D24}"/>
              </a:ext>
            </a:extLst>
          </p:cNvPr>
          <p:cNvSpPr>
            <a:spLocks noGrp="1"/>
          </p:cNvSpPr>
          <p:nvPr>
            <p:ph type="body" idx="1"/>
          </p:nvPr>
        </p:nvSpPr>
        <p:spPr/>
        <p:txBody>
          <a:bodyPr>
            <a:normAutofit fontScale="85000" lnSpcReduction="20000"/>
          </a:bodyPr>
          <a:lstStyle/>
          <a:p>
            <a:pPr>
              <a:lnSpc>
                <a:spcPct val="200000"/>
              </a:lnSpc>
            </a:pPr>
            <a:r>
              <a:rPr lang="en-US" dirty="0">
                <a:latin typeface="Abadi" panose="020B0604020104020204" pitchFamily="34" charset="0"/>
                <a:cs typeface="Aldhabi" panose="020F0502020204030204" pitchFamily="34" charset="0"/>
              </a:rPr>
              <a:t>Not So Immutable: Upgradeability of Smart Contracts on Ethereum</a:t>
            </a:r>
          </a:p>
          <a:p>
            <a:pPr lvl="1">
              <a:lnSpc>
                <a:spcPct val="200000"/>
              </a:lnSpc>
            </a:pPr>
            <a:r>
              <a:rPr lang="en-CA" dirty="0"/>
              <a:t>Salehi, M., Clark, J., &amp; Mannan, M. (2022, May). Not So Immutable: Upgradeability of Smart Contracts on Ethereum. In WTSC Workshop, co-located with </a:t>
            </a:r>
            <a:r>
              <a:rPr lang="en-CA" i="1" dirty="0"/>
              <a:t>International Conference on Financial Cryptography and Data Security</a:t>
            </a:r>
            <a:r>
              <a:rPr lang="en-CA" dirty="0"/>
              <a:t>.</a:t>
            </a:r>
            <a:endParaRPr lang="en-US" dirty="0">
              <a:latin typeface="Abadi" panose="020B0604020104020204" pitchFamily="34" charset="0"/>
              <a:cs typeface="Aldhabi" panose="020F0502020204030204" pitchFamily="34" charset="0"/>
            </a:endParaRPr>
          </a:p>
          <a:p>
            <a:pPr>
              <a:lnSpc>
                <a:spcPct val="200000"/>
              </a:lnSpc>
            </a:pPr>
            <a:r>
              <a:rPr lang="en-US" dirty="0" err="1">
                <a:latin typeface="Abadi" panose="020B0604020104020204" pitchFamily="34" charset="0"/>
                <a:cs typeface="Aldhabi" panose="020F0502020204030204" pitchFamily="34" charset="0"/>
              </a:rPr>
              <a:t>Sok</a:t>
            </a:r>
            <a:r>
              <a:rPr lang="en-US" dirty="0">
                <a:latin typeface="Abadi" panose="020B0604020104020204" pitchFamily="34" charset="0"/>
                <a:cs typeface="Aldhabi" panose="020F0502020204030204" pitchFamily="34" charset="0"/>
              </a:rPr>
              <a:t>: Oracles from the Ground Truth to Market Manipulation</a:t>
            </a:r>
          </a:p>
          <a:p>
            <a:pPr lvl="1">
              <a:lnSpc>
                <a:spcPct val="200000"/>
              </a:lnSpc>
            </a:pPr>
            <a:r>
              <a:rPr lang="en-CA" dirty="0" err="1"/>
              <a:t>Eskandari</a:t>
            </a:r>
            <a:r>
              <a:rPr lang="en-CA" dirty="0"/>
              <a:t>, S., Salehi, M., Gu, W. C., &amp; Clark, J. (2021, September). </a:t>
            </a:r>
            <a:r>
              <a:rPr lang="en-CA" dirty="0" err="1"/>
              <a:t>Sok</a:t>
            </a:r>
            <a:r>
              <a:rPr lang="en-CA" dirty="0"/>
              <a:t>: Oracles from the ground truth to market manipulation. In </a:t>
            </a:r>
            <a:r>
              <a:rPr lang="en-CA" i="1" dirty="0"/>
              <a:t>Proceedings of the 3rd ACM Conference on Advances in Financial Technologies</a:t>
            </a:r>
            <a:r>
              <a:rPr lang="en-CA" dirty="0"/>
              <a:t> </a:t>
            </a:r>
          </a:p>
          <a:p>
            <a:pPr>
              <a:lnSpc>
                <a:spcPct val="200000"/>
              </a:lnSpc>
            </a:pPr>
            <a:r>
              <a:rPr lang="en-CA" dirty="0">
                <a:latin typeface="Abadi" panose="020B0604020104020204" pitchFamily="34" charset="0"/>
                <a:cs typeface="Aldhabi" panose="020F0502020204030204" pitchFamily="34" charset="0"/>
              </a:rPr>
              <a:t>Red-Black Coins: Dai Without Liquidation</a:t>
            </a:r>
          </a:p>
          <a:p>
            <a:pPr lvl="1">
              <a:lnSpc>
                <a:spcPct val="200000"/>
              </a:lnSpc>
            </a:pPr>
            <a:r>
              <a:rPr lang="en-CA" dirty="0"/>
              <a:t>Salehi, M., Clark, J., &amp; Mannan, M. (2021, March). Red-Black Coins: Dai without liquidations. In </a:t>
            </a:r>
            <a:r>
              <a:rPr lang="en-CA" dirty="0" err="1"/>
              <a:t>DeFi</a:t>
            </a:r>
            <a:r>
              <a:rPr lang="en-CA" dirty="0"/>
              <a:t> Workshop, co-located with </a:t>
            </a:r>
            <a:r>
              <a:rPr lang="en-CA" i="1" dirty="0"/>
              <a:t>International Conference on Financial Cryptography and Data Security</a:t>
            </a:r>
            <a:r>
              <a:rPr lang="en-CA" dirty="0"/>
              <a:t>.</a:t>
            </a:r>
            <a:endParaRPr lang="en-US" dirty="0">
              <a:latin typeface="Abadi" panose="020B0604020104020204" pitchFamily="34" charset="0"/>
              <a:cs typeface="Aldhabi" panose="020F0502020204030204" pitchFamily="34" charset="0"/>
            </a:endParaRPr>
          </a:p>
        </p:txBody>
      </p:sp>
    </p:spTree>
    <p:extLst>
      <p:ext uri="{BB962C8B-B14F-4D97-AF65-F5344CB8AC3E}">
        <p14:creationId xmlns:p14="http://schemas.microsoft.com/office/powerpoint/2010/main" val="561088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3"/>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Delegate Proxy</a:t>
            </a:r>
            <a:endParaRPr dirty="0"/>
          </a:p>
        </p:txBody>
      </p:sp>
      <p:pic>
        <p:nvPicPr>
          <p:cNvPr id="527" name="Google Shape;527;p53"/>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528" name="Google Shape;528;p53"/>
          <p:cNvPicPr preferRelativeResize="0"/>
          <p:nvPr/>
        </p:nvPicPr>
        <p:blipFill>
          <a:blip r:embed="rId4">
            <a:alphaModFix/>
          </a:blip>
          <a:stretch>
            <a:fillRect/>
          </a:stretch>
        </p:blipFill>
        <p:spPr>
          <a:xfrm>
            <a:off x="3100462" y="2010264"/>
            <a:ext cx="762525" cy="762525"/>
          </a:xfrm>
          <a:prstGeom prst="rect">
            <a:avLst/>
          </a:prstGeom>
          <a:noFill/>
          <a:ln>
            <a:noFill/>
          </a:ln>
        </p:spPr>
      </p:pic>
      <p:sp>
        <p:nvSpPr>
          <p:cNvPr id="529" name="Google Shape;529;p53"/>
          <p:cNvSpPr txBox="1"/>
          <p:nvPr/>
        </p:nvSpPr>
        <p:spPr>
          <a:xfrm>
            <a:off x="3039837" y="1326250"/>
            <a:ext cx="88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Storage</a:t>
            </a:r>
            <a:br>
              <a:rPr lang="en" b="1">
                <a:latin typeface="Open Sans"/>
                <a:ea typeface="Open Sans"/>
                <a:cs typeface="Open Sans"/>
                <a:sym typeface="Open Sans"/>
              </a:rPr>
            </a:br>
            <a:r>
              <a:rPr lang="en" b="1">
                <a:latin typeface="Open Sans"/>
                <a:ea typeface="Open Sans"/>
                <a:cs typeface="Open Sans"/>
                <a:sym typeface="Open Sans"/>
              </a:rPr>
              <a:t>(proxy)</a:t>
            </a:r>
            <a:endParaRPr b="1">
              <a:latin typeface="Open Sans"/>
              <a:ea typeface="Open Sans"/>
              <a:cs typeface="Open Sans"/>
              <a:sym typeface="Open Sans"/>
            </a:endParaRPr>
          </a:p>
        </p:txBody>
      </p:sp>
      <p:pic>
        <p:nvPicPr>
          <p:cNvPr id="530" name="Google Shape;530;p53"/>
          <p:cNvPicPr preferRelativeResize="0"/>
          <p:nvPr/>
        </p:nvPicPr>
        <p:blipFill>
          <a:blip r:embed="rId5">
            <a:alphaModFix/>
          </a:blip>
          <a:stretch>
            <a:fillRect/>
          </a:stretch>
        </p:blipFill>
        <p:spPr>
          <a:xfrm>
            <a:off x="380300" y="2582750"/>
            <a:ext cx="494550" cy="494550"/>
          </a:xfrm>
          <a:prstGeom prst="rect">
            <a:avLst/>
          </a:prstGeom>
          <a:noFill/>
          <a:ln>
            <a:noFill/>
          </a:ln>
        </p:spPr>
      </p:pic>
      <p:cxnSp>
        <p:nvCxnSpPr>
          <p:cNvPr id="531" name="Google Shape;531;p53"/>
          <p:cNvCxnSpPr/>
          <p:nvPr/>
        </p:nvCxnSpPr>
        <p:spPr>
          <a:xfrm>
            <a:off x="874860" y="2969222"/>
            <a:ext cx="1020600" cy="16800"/>
          </a:xfrm>
          <a:prstGeom prst="straightConnector1">
            <a:avLst/>
          </a:prstGeom>
          <a:noFill/>
          <a:ln w="19050" cap="flat" cmpd="sng">
            <a:solidFill>
              <a:schemeClr val="dk1"/>
            </a:solidFill>
            <a:prstDash val="solid"/>
            <a:round/>
            <a:headEnd type="none" w="med" len="med"/>
            <a:tailEnd type="triangle" w="med" len="med"/>
          </a:ln>
        </p:spPr>
      </p:cxnSp>
      <p:sp>
        <p:nvSpPr>
          <p:cNvPr id="532" name="Google Shape;532;p53"/>
          <p:cNvSpPr txBox="1"/>
          <p:nvPr/>
        </p:nvSpPr>
        <p:spPr>
          <a:xfrm>
            <a:off x="813800" y="2421889"/>
            <a:ext cx="1142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Send transaction</a:t>
            </a:r>
            <a:endParaRPr sz="1000">
              <a:latin typeface="Open Sans"/>
              <a:ea typeface="Open Sans"/>
              <a:cs typeface="Open Sans"/>
              <a:sym typeface="Open Sans"/>
            </a:endParaRPr>
          </a:p>
        </p:txBody>
      </p:sp>
      <p:cxnSp>
        <p:nvCxnSpPr>
          <p:cNvPr id="533" name="Google Shape;533;p53"/>
          <p:cNvCxnSpPr/>
          <p:nvPr/>
        </p:nvCxnSpPr>
        <p:spPr>
          <a:xfrm>
            <a:off x="5668525" y="2986028"/>
            <a:ext cx="1059000" cy="9900"/>
          </a:xfrm>
          <a:prstGeom prst="straightConnector1">
            <a:avLst/>
          </a:prstGeom>
          <a:noFill/>
          <a:ln w="9525" cap="flat" cmpd="sng">
            <a:solidFill>
              <a:schemeClr val="dk1"/>
            </a:solidFill>
            <a:prstDash val="solid"/>
            <a:round/>
            <a:headEnd type="none" w="med" len="med"/>
            <a:tailEnd type="triangle" w="med" len="med"/>
          </a:ln>
        </p:spPr>
      </p:cxnSp>
      <p:sp>
        <p:nvSpPr>
          <p:cNvPr id="534" name="Google Shape;534;p53"/>
          <p:cNvSpPr/>
          <p:nvPr/>
        </p:nvSpPr>
        <p:spPr>
          <a:xfrm>
            <a:off x="2046663" y="2857500"/>
            <a:ext cx="3459275" cy="2320194"/>
          </a:xfrm>
          <a:prstGeom prst="flowChartPredefinedProcess">
            <a:avLst/>
          </a:prstGeom>
          <a:solidFill>
            <a:schemeClr val="lt1"/>
          </a:solidFill>
          <a:ln w="1905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solidFill>
                  <a:srgbClr val="0000FF"/>
                </a:solidFill>
              </a:rPr>
              <a:t>address</a:t>
            </a:r>
            <a:r>
              <a:rPr lang="en" sz="1100" dirty="0"/>
              <a:t> imp;</a:t>
            </a:r>
            <a:endParaRPr sz="1100" dirty="0"/>
          </a:p>
          <a:p>
            <a:pPr marL="0" lvl="0" indent="0" algn="l" rtl="0">
              <a:spcBef>
                <a:spcPts val="0"/>
              </a:spcBef>
              <a:spcAft>
                <a:spcPts val="0"/>
              </a:spcAft>
              <a:buClr>
                <a:schemeClr val="dk1"/>
              </a:buClr>
              <a:buSzPts val="1100"/>
              <a:buFont typeface="Arial"/>
              <a:buNone/>
            </a:pPr>
            <a:endParaRPr sz="1100" dirty="0">
              <a:solidFill>
                <a:srgbClr val="CC0000"/>
              </a:solidFill>
            </a:endParaRPr>
          </a:p>
          <a:p>
            <a:pPr marL="0" lvl="0" indent="0" algn="l" rtl="0">
              <a:spcBef>
                <a:spcPts val="0"/>
              </a:spcBef>
              <a:spcAft>
                <a:spcPts val="0"/>
              </a:spcAft>
              <a:buClr>
                <a:schemeClr val="dk1"/>
              </a:buClr>
              <a:buSzPts val="1100"/>
              <a:buFont typeface="Arial"/>
              <a:buNone/>
            </a:pPr>
            <a:r>
              <a:rPr lang="en" sz="1100" dirty="0">
                <a:solidFill>
                  <a:srgbClr val="CC0000"/>
                </a:solidFill>
              </a:rPr>
              <a:t>fallback</a:t>
            </a:r>
            <a:r>
              <a:rPr lang="en" sz="1100" dirty="0">
                <a:solidFill>
                  <a:schemeClr val="dk1"/>
                </a:solidFill>
              </a:rPr>
              <a:t> () {</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err="1">
                <a:solidFill>
                  <a:srgbClr val="FF00FF"/>
                </a:solidFill>
              </a:rPr>
              <a:t>delegateCall</a:t>
            </a:r>
            <a:r>
              <a:rPr lang="en" sz="1100" dirty="0">
                <a:solidFill>
                  <a:schemeClr val="dk1"/>
                </a:solidFill>
              </a:rPr>
              <a:t> to imp </a:t>
            </a:r>
            <a:br>
              <a:rPr lang="en" sz="1100" dirty="0">
                <a:solidFill>
                  <a:schemeClr val="dk1"/>
                </a:solidFill>
              </a:rPr>
            </a:br>
            <a:r>
              <a:rPr lang="en" sz="1100" dirty="0">
                <a:solidFill>
                  <a:schemeClr val="dk1"/>
                </a:solidFill>
              </a:rPr>
              <a:t>Forward the message</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a:t>
            </a:r>
            <a:endParaRPr sz="1100" dirty="0">
              <a:solidFill>
                <a:schemeClr val="dk1"/>
              </a:solidFill>
            </a:endParaRPr>
          </a:p>
          <a:p>
            <a:pPr marL="0" lvl="0" indent="0" algn="l" rtl="0">
              <a:spcBef>
                <a:spcPts val="0"/>
              </a:spcBef>
              <a:spcAft>
                <a:spcPts val="0"/>
              </a:spcAft>
              <a:buClr>
                <a:schemeClr val="dk1"/>
              </a:buClr>
              <a:buSzPts val="1100"/>
              <a:buFont typeface="Arial"/>
              <a:buNone/>
            </a:pP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rgbClr val="0000FF"/>
                </a:solidFill>
              </a:rPr>
              <a:t>function</a:t>
            </a:r>
            <a:r>
              <a:rPr lang="en" sz="1100" dirty="0">
                <a:solidFill>
                  <a:schemeClr val="dk1"/>
                </a:solidFill>
              </a:rPr>
              <a:t> upgrade (</a:t>
            </a:r>
            <a:r>
              <a:rPr lang="en" sz="1100" dirty="0" err="1">
                <a:solidFill>
                  <a:schemeClr val="dk1"/>
                </a:solidFill>
              </a:rPr>
              <a:t>new_address</a:t>
            </a:r>
            <a:r>
              <a:rPr lang="en" sz="1100" dirty="0">
                <a:solidFill>
                  <a:schemeClr val="dk1"/>
                </a:solidFill>
              </a:rPr>
              <a:t>){</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imp = </a:t>
            </a:r>
            <a:r>
              <a:rPr lang="en" sz="1100" dirty="0" err="1">
                <a:solidFill>
                  <a:schemeClr val="dk1"/>
                </a:solidFill>
              </a:rPr>
              <a:t>new_address</a:t>
            </a:r>
            <a:r>
              <a:rPr lang="en" sz="1100" dirty="0">
                <a:solidFill>
                  <a:schemeClr val="dk1"/>
                </a:solidFill>
              </a:rPr>
              <a:t>;</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a:t>
            </a:r>
            <a:endParaRPr sz="1100" dirty="0">
              <a:solidFill>
                <a:schemeClr val="dk1"/>
              </a:solidFill>
            </a:endParaRPr>
          </a:p>
          <a:p>
            <a:pPr marL="0" lvl="0" indent="0" algn="l" rtl="0">
              <a:spcBef>
                <a:spcPts val="0"/>
              </a:spcBef>
              <a:spcAft>
                <a:spcPts val="0"/>
              </a:spcAft>
              <a:buClr>
                <a:schemeClr val="dk1"/>
              </a:buClr>
              <a:buSzPts val="1100"/>
              <a:buFont typeface="Arial"/>
              <a:buNone/>
            </a:pPr>
            <a:endParaRPr sz="1100" dirty="0">
              <a:solidFill>
                <a:schemeClr val="dk1"/>
              </a:solidFill>
            </a:endParaRPr>
          </a:p>
          <a:p>
            <a:pPr marL="0" lvl="0" indent="0" algn="l" rtl="0">
              <a:spcBef>
                <a:spcPts val="0"/>
              </a:spcBef>
              <a:spcAft>
                <a:spcPts val="0"/>
              </a:spcAft>
              <a:buNone/>
            </a:pPr>
            <a:endParaRPr sz="1100" dirty="0"/>
          </a:p>
        </p:txBody>
      </p:sp>
      <p:pic>
        <p:nvPicPr>
          <p:cNvPr id="535" name="Google Shape;535;p53"/>
          <p:cNvPicPr preferRelativeResize="0"/>
          <p:nvPr/>
        </p:nvPicPr>
        <p:blipFill>
          <a:blip r:embed="rId4">
            <a:alphaModFix/>
          </a:blip>
          <a:stretch>
            <a:fillRect/>
          </a:stretch>
        </p:blipFill>
        <p:spPr>
          <a:xfrm>
            <a:off x="7287475" y="2750000"/>
            <a:ext cx="762525" cy="762525"/>
          </a:xfrm>
          <a:prstGeom prst="rect">
            <a:avLst/>
          </a:prstGeom>
          <a:noFill/>
          <a:ln>
            <a:noFill/>
          </a:ln>
        </p:spPr>
      </p:pic>
      <p:sp>
        <p:nvSpPr>
          <p:cNvPr id="536" name="Google Shape;536;p53"/>
          <p:cNvSpPr txBox="1"/>
          <p:nvPr/>
        </p:nvSpPr>
        <p:spPr>
          <a:xfrm>
            <a:off x="6673198" y="2117736"/>
            <a:ext cx="1991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dirty="0">
                <a:latin typeface="Open Sans"/>
                <a:ea typeface="Open Sans"/>
                <a:cs typeface="Open Sans"/>
                <a:sym typeface="Open Sans"/>
              </a:rPr>
              <a:t>Implementation Contract</a:t>
            </a:r>
            <a:endParaRPr sz="1200" b="1" dirty="0">
              <a:latin typeface="Open Sans"/>
              <a:ea typeface="Open Sans"/>
              <a:cs typeface="Open Sans"/>
              <a:sym typeface="Open Sans"/>
            </a:endParaRPr>
          </a:p>
        </p:txBody>
      </p:sp>
      <p:sp>
        <p:nvSpPr>
          <p:cNvPr id="13" name="Google Shape;617;p58">
            <a:extLst>
              <a:ext uri="{FF2B5EF4-FFF2-40B4-BE49-F238E27FC236}">
                <a16:creationId xmlns:a16="http://schemas.microsoft.com/office/drawing/2014/main" id="{A2886D8E-8823-6F10-65C3-3D68D1BD85BB}"/>
              </a:ext>
            </a:extLst>
          </p:cNvPr>
          <p:cNvSpPr/>
          <p:nvPr/>
        </p:nvSpPr>
        <p:spPr>
          <a:xfrm>
            <a:off x="2341265" y="3324077"/>
            <a:ext cx="2007879" cy="728724"/>
          </a:xfrm>
          <a:prstGeom prst="bracePair">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 name="Google Shape;618;p58">
            <a:extLst>
              <a:ext uri="{FF2B5EF4-FFF2-40B4-BE49-F238E27FC236}">
                <a16:creationId xmlns:a16="http://schemas.microsoft.com/office/drawing/2014/main" id="{1F51B0E8-B104-4830-2958-93E4CDA6D424}"/>
              </a:ext>
            </a:extLst>
          </p:cNvPr>
          <p:cNvCxnSpPr>
            <a:cxnSpLocks/>
          </p:cNvCxnSpPr>
          <p:nvPr/>
        </p:nvCxnSpPr>
        <p:spPr>
          <a:xfrm>
            <a:off x="4411226" y="3751647"/>
            <a:ext cx="1149874" cy="277159"/>
          </a:xfrm>
          <a:prstGeom prst="straightConnector1">
            <a:avLst/>
          </a:prstGeom>
          <a:noFill/>
          <a:ln w="9525" cap="flat" cmpd="sng">
            <a:solidFill>
              <a:schemeClr val="dk1"/>
            </a:solidFill>
            <a:prstDash val="solid"/>
            <a:round/>
            <a:headEnd type="none" w="med" len="med"/>
            <a:tailEnd type="triangle" w="med" len="med"/>
          </a:ln>
        </p:spPr>
      </p:cxnSp>
      <p:sp>
        <p:nvSpPr>
          <p:cNvPr id="15" name="Google Shape;619;p58">
            <a:extLst>
              <a:ext uri="{FF2B5EF4-FFF2-40B4-BE49-F238E27FC236}">
                <a16:creationId xmlns:a16="http://schemas.microsoft.com/office/drawing/2014/main" id="{1492A2BF-0F9E-4B26-5826-75D65C3E5096}"/>
              </a:ext>
            </a:extLst>
          </p:cNvPr>
          <p:cNvSpPr txBox="1"/>
          <p:nvPr/>
        </p:nvSpPr>
        <p:spPr>
          <a:xfrm>
            <a:off x="5660302" y="3682054"/>
            <a:ext cx="267983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Open Sans"/>
                <a:ea typeface="Open Sans"/>
                <a:cs typeface="Open Sans"/>
                <a:sym typeface="Open Sans"/>
              </a:rPr>
              <a:t>Check find </a:t>
            </a:r>
            <a:r>
              <a:rPr lang="en" b="1" dirty="0">
                <a:latin typeface="Open Sans"/>
                <a:ea typeface="Open Sans"/>
                <a:cs typeface="Open Sans"/>
                <a:sym typeface="Open Sans"/>
              </a:rPr>
              <a:t>transactions pass </a:t>
            </a:r>
            <a:r>
              <a:rPr lang="en" dirty="0">
                <a:latin typeface="Open Sans"/>
                <a:ea typeface="Open Sans"/>
                <a:cs typeface="Open Sans"/>
                <a:sym typeface="Open Sans"/>
              </a:rPr>
              <a:t>this type of fallback</a:t>
            </a:r>
            <a:endParaRPr dirty="0">
              <a:latin typeface="Open Sans"/>
              <a:ea typeface="Open Sans"/>
              <a:cs typeface="Open Sans"/>
              <a:sym typeface="Open Sans"/>
            </a:endParaRPr>
          </a:p>
        </p:txBody>
      </p:sp>
    </p:spTree>
    <p:extLst>
      <p:ext uri="{BB962C8B-B14F-4D97-AF65-F5344CB8AC3E}">
        <p14:creationId xmlns:p14="http://schemas.microsoft.com/office/powerpoint/2010/main" val="2649508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3"/>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Delegate Proxy</a:t>
            </a:r>
            <a:endParaRPr dirty="0"/>
          </a:p>
        </p:txBody>
      </p:sp>
      <p:pic>
        <p:nvPicPr>
          <p:cNvPr id="527" name="Google Shape;527;p53"/>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528" name="Google Shape;528;p53"/>
          <p:cNvPicPr preferRelativeResize="0"/>
          <p:nvPr/>
        </p:nvPicPr>
        <p:blipFill>
          <a:blip r:embed="rId4">
            <a:alphaModFix/>
          </a:blip>
          <a:stretch>
            <a:fillRect/>
          </a:stretch>
        </p:blipFill>
        <p:spPr>
          <a:xfrm>
            <a:off x="3100462" y="2010264"/>
            <a:ext cx="762525" cy="762525"/>
          </a:xfrm>
          <a:prstGeom prst="rect">
            <a:avLst/>
          </a:prstGeom>
          <a:noFill/>
          <a:ln>
            <a:noFill/>
          </a:ln>
        </p:spPr>
      </p:pic>
      <p:sp>
        <p:nvSpPr>
          <p:cNvPr id="529" name="Google Shape;529;p53"/>
          <p:cNvSpPr txBox="1"/>
          <p:nvPr/>
        </p:nvSpPr>
        <p:spPr>
          <a:xfrm>
            <a:off x="3039837" y="1326250"/>
            <a:ext cx="88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Storage</a:t>
            </a:r>
            <a:br>
              <a:rPr lang="en" b="1">
                <a:latin typeface="Open Sans"/>
                <a:ea typeface="Open Sans"/>
                <a:cs typeface="Open Sans"/>
                <a:sym typeface="Open Sans"/>
              </a:rPr>
            </a:br>
            <a:r>
              <a:rPr lang="en" b="1">
                <a:latin typeface="Open Sans"/>
                <a:ea typeface="Open Sans"/>
                <a:cs typeface="Open Sans"/>
                <a:sym typeface="Open Sans"/>
              </a:rPr>
              <a:t>(proxy)</a:t>
            </a:r>
            <a:endParaRPr b="1">
              <a:latin typeface="Open Sans"/>
              <a:ea typeface="Open Sans"/>
              <a:cs typeface="Open Sans"/>
              <a:sym typeface="Open Sans"/>
            </a:endParaRPr>
          </a:p>
        </p:txBody>
      </p:sp>
      <p:pic>
        <p:nvPicPr>
          <p:cNvPr id="530" name="Google Shape;530;p53"/>
          <p:cNvPicPr preferRelativeResize="0"/>
          <p:nvPr/>
        </p:nvPicPr>
        <p:blipFill>
          <a:blip r:embed="rId5">
            <a:alphaModFix/>
          </a:blip>
          <a:stretch>
            <a:fillRect/>
          </a:stretch>
        </p:blipFill>
        <p:spPr>
          <a:xfrm>
            <a:off x="380300" y="2582750"/>
            <a:ext cx="494550" cy="494550"/>
          </a:xfrm>
          <a:prstGeom prst="rect">
            <a:avLst/>
          </a:prstGeom>
          <a:noFill/>
          <a:ln>
            <a:noFill/>
          </a:ln>
        </p:spPr>
      </p:pic>
      <p:cxnSp>
        <p:nvCxnSpPr>
          <p:cNvPr id="531" name="Google Shape;531;p53"/>
          <p:cNvCxnSpPr/>
          <p:nvPr/>
        </p:nvCxnSpPr>
        <p:spPr>
          <a:xfrm>
            <a:off x="874860" y="2969222"/>
            <a:ext cx="1020600" cy="16800"/>
          </a:xfrm>
          <a:prstGeom prst="straightConnector1">
            <a:avLst/>
          </a:prstGeom>
          <a:noFill/>
          <a:ln w="19050" cap="flat" cmpd="sng">
            <a:solidFill>
              <a:schemeClr val="dk1"/>
            </a:solidFill>
            <a:prstDash val="solid"/>
            <a:round/>
            <a:headEnd type="none" w="med" len="med"/>
            <a:tailEnd type="triangle" w="med" len="med"/>
          </a:ln>
        </p:spPr>
      </p:cxnSp>
      <p:sp>
        <p:nvSpPr>
          <p:cNvPr id="532" name="Google Shape;532;p53"/>
          <p:cNvSpPr txBox="1"/>
          <p:nvPr/>
        </p:nvSpPr>
        <p:spPr>
          <a:xfrm>
            <a:off x="813800" y="2421889"/>
            <a:ext cx="1142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Send transaction</a:t>
            </a:r>
            <a:endParaRPr sz="1000">
              <a:latin typeface="Open Sans"/>
              <a:ea typeface="Open Sans"/>
              <a:cs typeface="Open Sans"/>
              <a:sym typeface="Open Sans"/>
            </a:endParaRPr>
          </a:p>
        </p:txBody>
      </p:sp>
      <p:cxnSp>
        <p:nvCxnSpPr>
          <p:cNvPr id="533" name="Google Shape;533;p53"/>
          <p:cNvCxnSpPr/>
          <p:nvPr/>
        </p:nvCxnSpPr>
        <p:spPr>
          <a:xfrm>
            <a:off x="5668525" y="2986028"/>
            <a:ext cx="1059000" cy="9900"/>
          </a:xfrm>
          <a:prstGeom prst="straightConnector1">
            <a:avLst/>
          </a:prstGeom>
          <a:noFill/>
          <a:ln w="9525" cap="flat" cmpd="sng">
            <a:solidFill>
              <a:schemeClr val="dk1"/>
            </a:solidFill>
            <a:prstDash val="solid"/>
            <a:round/>
            <a:headEnd type="none" w="med" len="med"/>
            <a:tailEnd type="triangle" w="med" len="med"/>
          </a:ln>
        </p:spPr>
      </p:cxnSp>
      <p:sp>
        <p:nvSpPr>
          <p:cNvPr id="534" name="Google Shape;534;p53"/>
          <p:cNvSpPr/>
          <p:nvPr/>
        </p:nvSpPr>
        <p:spPr>
          <a:xfrm>
            <a:off x="2046663" y="2857500"/>
            <a:ext cx="3459275" cy="2320194"/>
          </a:xfrm>
          <a:prstGeom prst="flowChartPredefinedProcess">
            <a:avLst/>
          </a:prstGeom>
          <a:solidFill>
            <a:schemeClr val="lt1"/>
          </a:solidFill>
          <a:ln w="1905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0000FF"/>
                </a:solidFill>
              </a:rPr>
              <a:t>address</a:t>
            </a:r>
            <a:r>
              <a:rPr lang="en" sz="1100"/>
              <a:t> imp;</a:t>
            </a:r>
            <a:endParaRPr sz="1100"/>
          </a:p>
          <a:p>
            <a:pPr marL="0" lvl="0" indent="0" algn="l" rtl="0">
              <a:spcBef>
                <a:spcPts val="0"/>
              </a:spcBef>
              <a:spcAft>
                <a:spcPts val="0"/>
              </a:spcAft>
              <a:buClr>
                <a:schemeClr val="dk1"/>
              </a:buClr>
              <a:buSzPts val="1100"/>
              <a:buFont typeface="Arial"/>
              <a:buNone/>
            </a:pPr>
            <a:endParaRPr sz="1100">
              <a:solidFill>
                <a:srgbClr val="CC0000"/>
              </a:solidFill>
            </a:endParaRPr>
          </a:p>
          <a:p>
            <a:pPr marL="0" lvl="0" indent="0" algn="l" rtl="0">
              <a:spcBef>
                <a:spcPts val="0"/>
              </a:spcBef>
              <a:spcAft>
                <a:spcPts val="0"/>
              </a:spcAft>
              <a:buClr>
                <a:schemeClr val="dk1"/>
              </a:buClr>
              <a:buSzPts val="1100"/>
              <a:buFont typeface="Arial"/>
              <a:buNone/>
            </a:pPr>
            <a:r>
              <a:rPr lang="en" sz="1100">
                <a:solidFill>
                  <a:srgbClr val="CC0000"/>
                </a:solidFill>
              </a:rPr>
              <a:t>fallback</a:t>
            </a:r>
            <a:r>
              <a:rPr lang="en" sz="1100">
                <a:solidFill>
                  <a:schemeClr val="dk1"/>
                </a:solidFill>
              </a:rPr>
              <a:t> ()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rgbClr val="FF00FF"/>
                </a:solidFill>
              </a:rPr>
              <a:t>delegateCall</a:t>
            </a:r>
            <a:r>
              <a:rPr lang="en" sz="1100">
                <a:solidFill>
                  <a:schemeClr val="dk1"/>
                </a:solidFill>
              </a:rPr>
              <a:t> to imp </a:t>
            </a:r>
            <a:br>
              <a:rPr lang="en" sz="1100">
                <a:solidFill>
                  <a:schemeClr val="dk1"/>
                </a:solidFill>
              </a:rPr>
            </a:br>
            <a:r>
              <a:rPr lang="en" sz="1100">
                <a:solidFill>
                  <a:schemeClr val="dk1"/>
                </a:solidFill>
              </a:rPr>
              <a:t>Forward the message</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rgbClr val="0000FF"/>
                </a:solidFill>
              </a:rPr>
              <a:t>function</a:t>
            </a:r>
            <a:r>
              <a:rPr lang="en" sz="1100">
                <a:solidFill>
                  <a:schemeClr val="dk1"/>
                </a:solidFill>
              </a:rPr>
              <a:t> upgrade (new_address){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imp = new_address;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sz="1100"/>
          </a:p>
        </p:txBody>
      </p:sp>
      <p:pic>
        <p:nvPicPr>
          <p:cNvPr id="535" name="Google Shape;535;p53"/>
          <p:cNvPicPr preferRelativeResize="0"/>
          <p:nvPr/>
        </p:nvPicPr>
        <p:blipFill>
          <a:blip r:embed="rId4">
            <a:alphaModFix/>
          </a:blip>
          <a:stretch>
            <a:fillRect/>
          </a:stretch>
        </p:blipFill>
        <p:spPr>
          <a:xfrm>
            <a:off x="7287475" y="2750000"/>
            <a:ext cx="762525" cy="762525"/>
          </a:xfrm>
          <a:prstGeom prst="rect">
            <a:avLst/>
          </a:prstGeom>
          <a:noFill/>
          <a:ln>
            <a:noFill/>
          </a:ln>
        </p:spPr>
      </p:pic>
      <p:sp>
        <p:nvSpPr>
          <p:cNvPr id="536" name="Google Shape;536;p53"/>
          <p:cNvSpPr txBox="1"/>
          <p:nvPr/>
        </p:nvSpPr>
        <p:spPr>
          <a:xfrm>
            <a:off x="6673198" y="2117736"/>
            <a:ext cx="1991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dirty="0">
                <a:latin typeface="Open Sans"/>
                <a:ea typeface="Open Sans"/>
                <a:cs typeface="Open Sans"/>
                <a:sym typeface="Open Sans"/>
              </a:rPr>
              <a:t>Implementation contract</a:t>
            </a:r>
            <a:endParaRPr sz="1200" b="1" dirty="0">
              <a:latin typeface="Open Sans"/>
              <a:ea typeface="Open Sans"/>
              <a:cs typeface="Open Sans"/>
              <a:sym typeface="Open Sans"/>
            </a:endParaRPr>
          </a:p>
        </p:txBody>
      </p:sp>
      <p:sp>
        <p:nvSpPr>
          <p:cNvPr id="13" name="Google Shape;617;p58">
            <a:extLst>
              <a:ext uri="{FF2B5EF4-FFF2-40B4-BE49-F238E27FC236}">
                <a16:creationId xmlns:a16="http://schemas.microsoft.com/office/drawing/2014/main" id="{A2886D8E-8823-6F10-65C3-3D68D1BD85BB}"/>
              </a:ext>
            </a:extLst>
          </p:cNvPr>
          <p:cNvSpPr/>
          <p:nvPr/>
        </p:nvSpPr>
        <p:spPr>
          <a:xfrm>
            <a:off x="2341265" y="3324077"/>
            <a:ext cx="2007879" cy="728724"/>
          </a:xfrm>
          <a:prstGeom prst="bracePair">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 name="Google Shape;618;p58">
            <a:extLst>
              <a:ext uri="{FF2B5EF4-FFF2-40B4-BE49-F238E27FC236}">
                <a16:creationId xmlns:a16="http://schemas.microsoft.com/office/drawing/2014/main" id="{1F51B0E8-B104-4830-2958-93E4CDA6D424}"/>
              </a:ext>
            </a:extLst>
          </p:cNvPr>
          <p:cNvCxnSpPr>
            <a:cxnSpLocks/>
          </p:cNvCxnSpPr>
          <p:nvPr/>
        </p:nvCxnSpPr>
        <p:spPr>
          <a:xfrm>
            <a:off x="4411226" y="3751647"/>
            <a:ext cx="1149874" cy="277159"/>
          </a:xfrm>
          <a:prstGeom prst="straightConnector1">
            <a:avLst/>
          </a:prstGeom>
          <a:noFill/>
          <a:ln w="9525" cap="flat" cmpd="sng">
            <a:solidFill>
              <a:schemeClr val="dk1"/>
            </a:solidFill>
            <a:prstDash val="solid"/>
            <a:round/>
            <a:headEnd type="none" w="med" len="med"/>
            <a:tailEnd type="triangle" w="med" len="med"/>
          </a:ln>
        </p:spPr>
      </p:cxnSp>
      <p:sp>
        <p:nvSpPr>
          <p:cNvPr id="15" name="Google Shape;619;p58">
            <a:extLst>
              <a:ext uri="{FF2B5EF4-FFF2-40B4-BE49-F238E27FC236}">
                <a16:creationId xmlns:a16="http://schemas.microsoft.com/office/drawing/2014/main" id="{1492A2BF-0F9E-4B26-5826-75D65C3E5096}"/>
              </a:ext>
            </a:extLst>
          </p:cNvPr>
          <p:cNvSpPr txBox="1"/>
          <p:nvPr/>
        </p:nvSpPr>
        <p:spPr>
          <a:xfrm>
            <a:off x="5660302" y="3682054"/>
            <a:ext cx="267983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Open Sans"/>
                <a:ea typeface="Open Sans"/>
                <a:cs typeface="Open Sans"/>
                <a:sym typeface="Open Sans"/>
              </a:rPr>
              <a:t>Check find </a:t>
            </a:r>
            <a:r>
              <a:rPr lang="en" b="1" dirty="0">
                <a:latin typeface="Open Sans"/>
                <a:ea typeface="Open Sans"/>
                <a:cs typeface="Open Sans"/>
                <a:sym typeface="Open Sans"/>
              </a:rPr>
              <a:t>transactions pass </a:t>
            </a:r>
            <a:r>
              <a:rPr lang="en" dirty="0">
                <a:latin typeface="Open Sans"/>
                <a:ea typeface="Open Sans"/>
                <a:cs typeface="Open Sans"/>
                <a:sym typeface="Open Sans"/>
              </a:rPr>
              <a:t>this type of fallback</a:t>
            </a:r>
            <a:endParaRPr dirty="0">
              <a:latin typeface="Open Sans"/>
              <a:ea typeface="Open Sans"/>
              <a:cs typeface="Open Sans"/>
              <a:sym typeface="Open Sans"/>
            </a:endParaRPr>
          </a:p>
        </p:txBody>
      </p:sp>
      <p:pic>
        <p:nvPicPr>
          <p:cNvPr id="16" name="Google Shape;642;p59">
            <a:extLst>
              <a:ext uri="{FF2B5EF4-FFF2-40B4-BE49-F238E27FC236}">
                <a16:creationId xmlns:a16="http://schemas.microsoft.com/office/drawing/2014/main" id="{90B3F7E4-3EC9-D910-7F7E-F6CE9281805C}"/>
              </a:ext>
            </a:extLst>
          </p:cNvPr>
          <p:cNvPicPr preferRelativeResize="0"/>
          <p:nvPr/>
        </p:nvPicPr>
        <p:blipFill>
          <a:blip r:embed="rId6">
            <a:alphaModFix/>
          </a:blip>
          <a:stretch>
            <a:fillRect/>
          </a:stretch>
        </p:blipFill>
        <p:spPr>
          <a:xfrm>
            <a:off x="7612112" y="4292282"/>
            <a:ext cx="347672" cy="400200"/>
          </a:xfrm>
          <a:prstGeom prst="rect">
            <a:avLst/>
          </a:prstGeom>
          <a:noFill/>
          <a:ln>
            <a:noFill/>
          </a:ln>
        </p:spPr>
      </p:pic>
      <p:sp>
        <p:nvSpPr>
          <p:cNvPr id="17" name="Google Shape;643;p59">
            <a:extLst>
              <a:ext uri="{FF2B5EF4-FFF2-40B4-BE49-F238E27FC236}">
                <a16:creationId xmlns:a16="http://schemas.microsoft.com/office/drawing/2014/main" id="{DC049D13-4512-696A-9595-9E4F4014FA35}"/>
              </a:ext>
            </a:extLst>
          </p:cNvPr>
          <p:cNvSpPr txBox="1"/>
          <p:nvPr/>
        </p:nvSpPr>
        <p:spPr>
          <a:xfrm>
            <a:off x="7841276" y="4345743"/>
            <a:ext cx="1294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latin typeface="Open Sans"/>
                <a:ea typeface="Open Sans"/>
                <a:cs typeface="Open Sans"/>
                <a:sym typeface="Open Sans"/>
              </a:rPr>
              <a:t>Proxy</a:t>
            </a:r>
            <a:endParaRPr sz="1100" dirty="0">
              <a:latin typeface="Open Sans"/>
              <a:ea typeface="Open Sans"/>
              <a:cs typeface="Open Sans"/>
              <a:sym typeface="Open Sans"/>
            </a:endParaRPr>
          </a:p>
        </p:txBody>
      </p:sp>
    </p:spTree>
    <p:extLst>
      <p:ext uri="{BB962C8B-B14F-4D97-AF65-F5344CB8AC3E}">
        <p14:creationId xmlns:p14="http://schemas.microsoft.com/office/powerpoint/2010/main" val="3880909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8"/>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Delegate Proxy</a:t>
            </a:r>
            <a:endParaRPr dirty="0"/>
          </a:p>
        </p:txBody>
      </p:sp>
      <p:pic>
        <p:nvPicPr>
          <p:cNvPr id="610" name="Google Shape;610;p58"/>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611" name="Google Shape;611;p58"/>
          <p:cNvPicPr preferRelativeResize="0"/>
          <p:nvPr/>
        </p:nvPicPr>
        <p:blipFill>
          <a:blip r:embed="rId4">
            <a:alphaModFix/>
          </a:blip>
          <a:stretch>
            <a:fillRect/>
          </a:stretch>
        </p:blipFill>
        <p:spPr>
          <a:xfrm>
            <a:off x="2895800" y="2010236"/>
            <a:ext cx="762525" cy="762525"/>
          </a:xfrm>
          <a:prstGeom prst="rect">
            <a:avLst/>
          </a:prstGeom>
          <a:noFill/>
          <a:ln>
            <a:noFill/>
          </a:ln>
        </p:spPr>
      </p:pic>
      <p:sp>
        <p:nvSpPr>
          <p:cNvPr id="612" name="Google Shape;612;p58"/>
          <p:cNvSpPr txBox="1"/>
          <p:nvPr/>
        </p:nvSpPr>
        <p:spPr>
          <a:xfrm>
            <a:off x="2835162" y="1361361"/>
            <a:ext cx="88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Storage</a:t>
            </a:r>
            <a:br>
              <a:rPr lang="en" b="1">
                <a:latin typeface="Open Sans"/>
                <a:ea typeface="Open Sans"/>
                <a:cs typeface="Open Sans"/>
                <a:sym typeface="Open Sans"/>
              </a:rPr>
            </a:br>
            <a:r>
              <a:rPr lang="en" b="1">
                <a:latin typeface="Open Sans"/>
                <a:ea typeface="Open Sans"/>
                <a:cs typeface="Open Sans"/>
                <a:sym typeface="Open Sans"/>
              </a:rPr>
              <a:t>(proxy)</a:t>
            </a:r>
            <a:endParaRPr b="1">
              <a:latin typeface="Open Sans"/>
              <a:ea typeface="Open Sans"/>
              <a:cs typeface="Open Sans"/>
              <a:sym typeface="Open Sans"/>
            </a:endParaRPr>
          </a:p>
        </p:txBody>
      </p:sp>
      <p:pic>
        <p:nvPicPr>
          <p:cNvPr id="613" name="Google Shape;613;p58"/>
          <p:cNvPicPr preferRelativeResize="0"/>
          <p:nvPr/>
        </p:nvPicPr>
        <p:blipFill>
          <a:blip r:embed="rId5">
            <a:alphaModFix/>
          </a:blip>
          <a:stretch>
            <a:fillRect/>
          </a:stretch>
        </p:blipFill>
        <p:spPr>
          <a:xfrm>
            <a:off x="380300" y="2582750"/>
            <a:ext cx="494550" cy="494550"/>
          </a:xfrm>
          <a:prstGeom prst="rect">
            <a:avLst/>
          </a:prstGeom>
          <a:noFill/>
          <a:ln>
            <a:noFill/>
          </a:ln>
        </p:spPr>
      </p:pic>
      <p:cxnSp>
        <p:nvCxnSpPr>
          <p:cNvPr id="614" name="Google Shape;614;p58"/>
          <p:cNvCxnSpPr/>
          <p:nvPr/>
        </p:nvCxnSpPr>
        <p:spPr>
          <a:xfrm>
            <a:off x="874860" y="2969222"/>
            <a:ext cx="1142700" cy="24300"/>
          </a:xfrm>
          <a:prstGeom prst="straightConnector1">
            <a:avLst/>
          </a:prstGeom>
          <a:noFill/>
          <a:ln w="19050" cap="flat" cmpd="sng">
            <a:solidFill>
              <a:schemeClr val="dk1"/>
            </a:solidFill>
            <a:prstDash val="solid"/>
            <a:round/>
            <a:headEnd type="none" w="med" len="med"/>
            <a:tailEnd type="triangle" w="med" len="med"/>
          </a:ln>
        </p:spPr>
      </p:cxnSp>
      <p:sp>
        <p:nvSpPr>
          <p:cNvPr id="615" name="Google Shape;615;p58"/>
          <p:cNvSpPr txBox="1"/>
          <p:nvPr/>
        </p:nvSpPr>
        <p:spPr>
          <a:xfrm>
            <a:off x="874850" y="2421889"/>
            <a:ext cx="1142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Send transaction</a:t>
            </a:r>
            <a:endParaRPr sz="1000">
              <a:latin typeface="Open Sans"/>
              <a:ea typeface="Open Sans"/>
              <a:cs typeface="Open Sans"/>
              <a:sym typeface="Open Sans"/>
            </a:endParaRPr>
          </a:p>
        </p:txBody>
      </p:sp>
      <p:sp>
        <p:nvSpPr>
          <p:cNvPr id="616" name="Google Shape;616;p58"/>
          <p:cNvSpPr/>
          <p:nvPr/>
        </p:nvSpPr>
        <p:spPr>
          <a:xfrm>
            <a:off x="2182425" y="2857500"/>
            <a:ext cx="2576425" cy="2096167"/>
          </a:xfrm>
          <a:prstGeom prst="flowChartPredefinedProcess">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r>
              <a:rPr lang="en-CA" sz="1100" dirty="0">
                <a:solidFill>
                  <a:srgbClr val="0000FF"/>
                </a:solidFill>
              </a:rPr>
              <a:t>address</a:t>
            </a:r>
            <a:r>
              <a:rPr lang="en-CA" sz="1100" dirty="0"/>
              <a:t> imp;</a:t>
            </a:r>
          </a:p>
          <a:p>
            <a:pPr lvl="0">
              <a:buClr>
                <a:schemeClr val="dk1"/>
              </a:buClr>
              <a:buSzPts val="1100"/>
            </a:pPr>
            <a:endParaRPr lang="en-CA" sz="1100" dirty="0">
              <a:solidFill>
                <a:srgbClr val="CC0000"/>
              </a:solidFill>
            </a:endParaRPr>
          </a:p>
          <a:p>
            <a:pPr lvl="0">
              <a:buClr>
                <a:schemeClr val="dk1"/>
              </a:buClr>
              <a:buSzPts val="1100"/>
            </a:pPr>
            <a:r>
              <a:rPr lang="en-CA" sz="1100" dirty="0">
                <a:solidFill>
                  <a:srgbClr val="CC0000"/>
                </a:solidFill>
              </a:rPr>
              <a:t>fallback</a:t>
            </a:r>
            <a:r>
              <a:rPr lang="en-CA" sz="1100" dirty="0">
                <a:solidFill>
                  <a:schemeClr val="dk1"/>
                </a:solidFill>
              </a:rPr>
              <a:t> () {</a:t>
            </a:r>
          </a:p>
          <a:p>
            <a:pPr lvl="0">
              <a:buClr>
                <a:schemeClr val="dk1"/>
              </a:buClr>
              <a:buSzPts val="1100"/>
            </a:pPr>
            <a:r>
              <a:rPr lang="en-CA" sz="1100" dirty="0" err="1">
                <a:solidFill>
                  <a:srgbClr val="FF00FF"/>
                </a:solidFill>
              </a:rPr>
              <a:t>delegateCall</a:t>
            </a:r>
            <a:r>
              <a:rPr lang="en-CA" sz="1100" dirty="0">
                <a:solidFill>
                  <a:schemeClr val="dk1"/>
                </a:solidFill>
              </a:rPr>
              <a:t> to imp </a:t>
            </a:r>
            <a:br>
              <a:rPr lang="en-CA" sz="1100" dirty="0">
                <a:solidFill>
                  <a:schemeClr val="dk1"/>
                </a:solidFill>
              </a:rPr>
            </a:br>
            <a:r>
              <a:rPr lang="en-CA" sz="1100" dirty="0">
                <a:solidFill>
                  <a:schemeClr val="dk1"/>
                </a:solidFill>
              </a:rPr>
              <a:t>Forward the message</a:t>
            </a:r>
          </a:p>
          <a:p>
            <a:pPr lvl="0">
              <a:buClr>
                <a:schemeClr val="dk1"/>
              </a:buClr>
              <a:buSzPts val="1100"/>
            </a:pPr>
            <a:r>
              <a:rPr lang="en-CA" sz="1100" dirty="0">
                <a:solidFill>
                  <a:schemeClr val="dk1"/>
                </a:solidFill>
              </a:rPr>
              <a:t>}</a:t>
            </a:r>
          </a:p>
          <a:p>
            <a:pPr lvl="0">
              <a:buClr>
                <a:schemeClr val="dk1"/>
              </a:buClr>
              <a:buSzPts val="1100"/>
            </a:pPr>
            <a:endParaRPr lang="en-CA" sz="1100" dirty="0">
              <a:solidFill>
                <a:schemeClr val="dk1"/>
              </a:solidFill>
            </a:endParaRPr>
          </a:p>
          <a:p>
            <a:pPr lvl="0">
              <a:buClr>
                <a:schemeClr val="dk1"/>
              </a:buClr>
              <a:buSzPts val="1100"/>
            </a:pPr>
            <a:r>
              <a:rPr lang="en-CA" sz="1100" dirty="0">
                <a:solidFill>
                  <a:srgbClr val="0000FF"/>
                </a:solidFill>
              </a:rPr>
              <a:t>function</a:t>
            </a:r>
            <a:r>
              <a:rPr lang="en-CA" sz="1100" dirty="0">
                <a:solidFill>
                  <a:schemeClr val="dk1"/>
                </a:solidFill>
              </a:rPr>
              <a:t> upgrade (</a:t>
            </a:r>
            <a:r>
              <a:rPr lang="en-CA" sz="1100" dirty="0" err="1">
                <a:solidFill>
                  <a:schemeClr val="dk1"/>
                </a:solidFill>
              </a:rPr>
              <a:t>new_address</a:t>
            </a:r>
            <a:r>
              <a:rPr lang="en-CA" sz="1100" dirty="0">
                <a:solidFill>
                  <a:schemeClr val="dk1"/>
                </a:solidFill>
              </a:rPr>
              <a:t>){</a:t>
            </a:r>
          </a:p>
          <a:p>
            <a:pPr lvl="0">
              <a:buClr>
                <a:schemeClr val="dk1"/>
              </a:buClr>
              <a:buSzPts val="1100"/>
            </a:pPr>
            <a:r>
              <a:rPr lang="en-CA" sz="1100" dirty="0">
                <a:solidFill>
                  <a:schemeClr val="dk1"/>
                </a:solidFill>
              </a:rPr>
              <a:t>imp = </a:t>
            </a:r>
            <a:r>
              <a:rPr lang="en-CA" sz="1100" dirty="0" err="1">
                <a:solidFill>
                  <a:schemeClr val="dk1"/>
                </a:solidFill>
              </a:rPr>
              <a:t>new_address</a:t>
            </a:r>
            <a:r>
              <a:rPr lang="en-CA" sz="1100" dirty="0">
                <a:solidFill>
                  <a:schemeClr val="dk1"/>
                </a:solidFill>
              </a:rPr>
              <a:t>;</a:t>
            </a:r>
          </a:p>
          <a:p>
            <a:pPr lvl="0">
              <a:buClr>
                <a:schemeClr val="dk1"/>
              </a:buClr>
              <a:buSzPts val="1100"/>
            </a:pPr>
            <a:r>
              <a:rPr lang="en-CA" sz="1100" dirty="0">
                <a:solidFill>
                  <a:schemeClr val="dk1"/>
                </a:solidFill>
              </a:rPr>
              <a:t>}</a:t>
            </a:r>
          </a:p>
        </p:txBody>
      </p:sp>
      <p:sp>
        <p:nvSpPr>
          <p:cNvPr id="617" name="Google Shape;617;p58"/>
          <p:cNvSpPr/>
          <p:nvPr/>
        </p:nvSpPr>
        <p:spPr>
          <a:xfrm>
            <a:off x="2363275" y="4235233"/>
            <a:ext cx="1813200" cy="615600"/>
          </a:xfrm>
          <a:prstGeom prst="bracePair">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 name="Google Shape;618;p58"/>
          <p:cNvCxnSpPr>
            <a:cxnSpLocks/>
          </p:cNvCxnSpPr>
          <p:nvPr/>
        </p:nvCxnSpPr>
        <p:spPr>
          <a:xfrm flipV="1">
            <a:off x="4176475" y="3573058"/>
            <a:ext cx="1131623" cy="967044"/>
          </a:xfrm>
          <a:prstGeom prst="straightConnector1">
            <a:avLst/>
          </a:prstGeom>
          <a:noFill/>
          <a:ln w="9525" cap="flat" cmpd="sng">
            <a:solidFill>
              <a:schemeClr val="dk1"/>
            </a:solidFill>
            <a:prstDash val="solid"/>
            <a:round/>
            <a:headEnd type="none" w="med" len="med"/>
            <a:tailEnd type="triangle" w="med" len="med"/>
          </a:ln>
        </p:spPr>
      </p:cxnSp>
      <p:sp>
        <p:nvSpPr>
          <p:cNvPr id="619" name="Google Shape;619;p58"/>
          <p:cNvSpPr txBox="1"/>
          <p:nvPr/>
        </p:nvSpPr>
        <p:spPr>
          <a:xfrm>
            <a:off x="5407300" y="3226306"/>
            <a:ext cx="147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Open Sans"/>
                <a:ea typeface="Open Sans"/>
                <a:cs typeface="Open Sans"/>
                <a:sym typeface="Open Sans"/>
              </a:rPr>
              <a:t>Can we change Imp address?</a:t>
            </a:r>
            <a:endParaRPr dirty="0">
              <a:latin typeface="Open Sans"/>
              <a:ea typeface="Open Sans"/>
              <a:cs typeface="Open Sans"/>
              <a:sym typeface="Open Sans"/>
            </a:endParaRPr>
          </a:p>
        </p:txBody>
      </p:sp>
      <p:cxnSp>
        <p:nvCxnSpPr>
          <p:cNvPr id="620" name="Google Shape;620;p58"/>
          <p:cNvCxnSpPr>
            <a:cxnSpLocks/>
            <a:stCxn id="619" idx="3"/>
          </p:cNvCxnSpPr>
          <p:nvPr/>
        </p:nvCxnSpPr>
        <p:spPr>
          <a:xfrm>
            <a:off x="6880000" y="3534106"/>
            <a:ext cx="791400" cy="0"/>
          </a:xfrm>
          <a:prstGeom prst="straightConnector1">
            <a:avLst/>
          </a:prstGeom>
          <a:noFill/>
          <a:ln w="9525" cap="flat" cmpd="sng">
            <a:solidFill>
              <a:schemeClr val="dk2"/>
            </a:solidFill>
            <a:prstDash val="solid"/>
            <a:round/>
            <a:headEnd type="none" w="med" len="med"/>
            <a:tailEnd type="triangle" w="med" len="med"/>
          </a:ln>
        </p:spPr>
      </p:cxnSp>
      <p:sp>
        <p:nvSpPr>
          <p:cNvPr id="622" name="Google Shape;622;p58"/>
          <p:cNvSpPr txBox="1"/>
          <p:nvPr/>
        </p:nvSpPr>
        <p:spPr>
          <a:xfrm>
            <a:off x="7696450" y="3334006"/>
            <a:ext cx="131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Open Sans"/>
                <a:ea typeface="Open Sans"/>
                <a:cs typeface="Open Sans"/>
                <a:sym typeface="Open Sans"/>
              </a:rPr>
              <a:t>Upgradeable</a:t>
            </a:r>
            <a:endParaRPr dirty="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61"/>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UUPS Proxies</a:t>
            </a:r>
            <a:endParaRPr/>
          </a:p>
        </p:txBody>
      </p:sp>
      <p:pic>
        <p:nvPicPr>
          <p:cNvPr id="670" name="Google Shape;670;p61"/>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671" name="Google Shape;671;p61"/>
          <p:cNvPicPr preferRelativeResize="0"/>
          <p:nvPr/>
        </p:nvPicPr>
        <p:blipFill>
          <a:blip r:embed="rId4">
            <a:alphaModFix/>
          </a:blip>
          <a:stretch>
            <a:fillRect/>
          </a:stretch>
        </p:blipFill>
        <p:spPr>
          <a:xfrm>
            <a:off x="2895800" y="2010236"/>
            <a:ext cx="762525" cy="762525"/>
          </a:xfrm>
          <a:prstGeom prst="rect">
            <a:avLst/>
          </a:prstGeom>
          <a:noFill/>
          <a:ln>
            <a:noFill/>
          </a:ln>
        </p:spPr>
      </p:pic>
      <p:sp>
        <p:nvSpPr>
          <p:cNvPr id="672" name="Google Shape;672;p61"/>
          <p:cNvSpPr txBox="1"/>
          <p:nvPr/>
        </p:nvSpPr>
        <p:spPr>
          <a:xfrm>
            <a:off x="2835162" y="1361361"/>
            <a:ext cx="88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Storage</a:t>
            </a:r>
            <a:br>
              <a:rPr lang="en" b="1">
                <a:latin typeface="Open Sans"/>
                <a:ea typeface="Open Sans"/>
                <a:cs typeface="Open Sans"/>
                <a:sym typeface="Open Sans"/>
              </a:rPr>
            </a:br>
            <a:r>
              <a:rPr lang="en" b="1">
                <a:latin typeface="Open Sans"/>
                <a:ea typeface="Open Sans"/>
                <a:cs typeface="Open Sans"/>
                <a:sym typeface="Open Sans"/>
              </a:rPr>
              <a:t>(proxy)</a:t>
            </a:r>
            <a:endParaRPr b="1">
              <a:latin typeface="Open Sans"/>
              <a:ea typeface="Open Sans"/>
              <a:cs typeface="Open Sans"/>
              <a:sym typeface="Open Sans"/>
            </a:endParaRPr>
          </a:p>
        </p:txBody>
      </p:sp>
      <p:pic>
        <p:nvPicPr>
          <p:cNvPr id="673" name="Google Shape;673;p61"/>
          <p:cNvPicPr preferRelativeResize="0"/>
          <p:nvPr/>
        </p:nvPicPr>
        <p:blipFill>
          <a:blip r:embed="rId5">
            <a:alphaModFix/>
          </a:blip>
          <a:stretch>
            <a:fillRect/>
          </a:stretch>
        </p:blipFill>
        <p:spPr>
          <a:xfrm>
            <a:off x="380300" y="2582750"/>
            <a:ext cx="494550" cy="494550"/>
          </a:xfrm>
          <a:prstGeom prst="rect">
            <a:avLst/>
          </a:prstGeom>
          <a:noFill/>
          <a:ln>
            <a:noFill/>
          </a:ln>
        </p:spPr>
      </p:pic>
      <p:cxnSp>
        <p:nvCxnSpPr>
          <p:cNvPr id="674" name="Google Shape;674;p61"/>
          <p:cNvCxnSpPr/>
          <p:nvPr/>
        </p:nvCxnSpPr>
        <p:spPr>
          <a:xfrm>
            <a:off x="874860" y="2969222"/>
            <a:ext cx="1142700" cy="24300"/>
          </a:xfrm>
          <a:prstGeom prst="straightConnector1">
            <a:avLst/>
          </a:prstGeom>
          <a:noFill/>
          <a:ln w="19050" cap="flat" cmpd="sng">
            <a:solidFill>
              <a:schemeClr val="dk1"/>
            </a:solidFill>
            <a:prstDash val="solid"/>
            <a:round/>
            <a:headEnd type="none" w="med" len="med"/>
            <a:tailEnd type="triangle" w="med" len="med"/>
          </a:ln>
        </p:spPr>
      </p:cxnSp>
      <p:sp>
        <p:nvSpPr>
          <p:cNvPr id="675" name="Google Shape;675;p61"/>
          <p:cNvSpPr txBox="1"/>
          <p:nvPr/>
        </p:nvSpPr>
        <p:spPr>
          <a:xfrm>
            <a:off x="874850" y="2421889"/>
            <a:ext cx="1142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Send transaction</a:t>
            </a:r>
            <a:endParaRPr sz="1000">
              <a:latin typeface="Open Sans"/>
              <a:ea typeface="Open Sans"/>
              <a:cs typeface="Open Sans"/>
              <a:sym typeface="Open Sans"/>
            </a:endParaRPr>
          </a:p>
        </p:txBody>
      </p:sp>
      <p:cxnSp>
        <p:nvCxnSpPr>
          <p:cNvPr id="676" name="Google Shape;676;p61"/>
          <p:cNvCxnSpPr/>
          <p:nvPr/>
        </p:nvCxnSpPr>
        <p:spPr>
          <a:xfrm>
            <a:off x="5110473" y="2976542"/>
            <a:ext cx="989100" cy="9600"/>
          </a:xfrm>
          <a:prstGeom prst="straightConnector1">
            <a:avLst/>
          </a:prstGeom>
          <a:noFill/>
          <a:ln w="9525" cap="flat" cmpd="sng">
            <a:solidFill>
              <a:schemeClr val="dk1"/>
            </a:solidFill>
            <a:prstDash val="solid"/>
            <a:round/>
            <a:headEnd type="none" w="med" len="med"/>
            <a:tailEnd type="triangle" w="med" len="med"/>
          </a:ln>
        </p:spPr>
      </p:cxnSp>
      <p:sp>
        <p:nvSpPr>
          <p:cNvPr id="677" name="Google Shape;677;p61"/>
          <p:cNvSpPr/>
          <p:nvPr/>
        </p:nvSpPr>
        <p:spPr>
          <a:xfrm>
            <a:off x="2196588" y="2857500"/>
            <a:ext cx="2576425" cy="1709611"/>
          </a:xfrm>
          <a:prstGeom prst="flowChartPredefinedProcess">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0000FF"/>
                </a:solidFill>
              </a:rPr>
              <a:t>address</a:t>
            </a:r>
            <a:r>
              <a:rPr lang="en" sz="1100">
                <a:solidFill>
                  <a:schemeClr val="dk1"/>
                </a:solidFill>
              </a:rPr>
              <a:t> imp;</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rgbClr val="CC0000"/>
                </a:solidFill>
              </a:rPr>
              <a:t>fallback</a:t>
            </a:r>
            <a:r>
              <a:rPr lang="en" sz="1100">
                <a:solidFill>
                  <a:schemeClr val="dk1"/>
                </a:solidFill>
              </a:rPr>
              <a:t> ()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rgbClr val="FF00FF"/>
                </a:solidFill>
              </a:rPr>
              <a:t>delegateCall</a:t>
            </a:r>
            <a:r>
              <a:rPr lang="en" sz="1100">
                <a:solidFill>
                  <a:schemeClr val="dk1"/>
                </a:solidFill>
              </a:rPr>
              <a:t> to imp </a:t>
            </a:r>
            <a:br>
              <a:rPr lang="en" sz="1100">
                <a:solidFill>
                  <a:schemeClr val="dk1"/>
                </a:solidFill>
              </a:rPr>
            </a:br>
            <a:r>
              <a:rPr lang="en" sz="1100">
                <a:solidFill>
                  <a:schemeClr val="dk1"/>
                </a:solidFill>
              </a:rPr>
              <a:t>Forward the message</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endParaRPr sz="1100"/>
          </a:p>
        </p:txBody>
      </p:sp>
      <p:pic>
        <p:nvPicPr>
          <p:cNvPr id="678" name="Google Shape;678;p61"/>
          <p:cNvPicPr preferRelativeResize="0"/>
          <p:nvPr/>
        </p:nvPicPr>
        <p:blipFill>
          <a:blip r:embed="rId4">
            <a:alphaModFix/>
          </a:blip>
          <a:stretch>
            <a:fillRect/>
          </a:stretch>
        </p:blipFill>
        <p:spPr>
          <a:xfrm>
            <a:off x="6620075" y="2758306"/>
            <a:ext cx="762525" cy="762525"/>
          </a:xfrm>
          <a:prstGeom prst="rect">
            <a:avLst/>
          </a:prstGeom>
          <a:noFill/>
          <a:ln>
            <a:noFill/>
          </a:ln>
        </p:spPr>
      </p:pic>
      <p:sp>
        <p:nvSpPr>
          <p:cNvPr id="679" name="Google Shape;679;p61"/>
          <p:cNvSpPr txBox="1"/>
          <p:nvPr/>
        </p:nvSpPr>
        <p:spPr>
          <a:xfrm>
            <a:off x="6005798" y="2126042"/>
            <a:ext cx="1991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dirty="0">
                <a:latin typeface="Open Sans"/>
                <a:ea typeface="Open Sans"/>
                <a:cs typeface="Open Sans"/>
                <a:sym typeface="Open Sans"/>
              </a:rPr>
              <a:t>Implementation contract</a:t>
            </a:r>
            <a:endParaRPr sz="1200" b="1" dirty="0">
              <a:latin typeface="Open Sans"/>
              <a:ea typeface="Open Sans"/>
              <a:cs typeface="Open Sans"/>
              <a:sym typeface="Open Sans"/>
            </a:endParaRPr>
          </a:p>
        </p:txBody>
      </p:sp>
      <p:sp>
        <p:nvSpPr>
          <p:cNvPr id="680" name="Google Shape;680;p61"/>
          <p:cNvSpPr/>
          <p:nvPr/>
        </p:nvSpPr>
        <p:spPr>
          <a:xfrm>
            <a:off x="5852500" y="3508417"/>
            <a:ext cx="2369050" cy="1073250"/>
          </a:xfrm>
          <a:prstGeom prst="flowChartPredefinedProcess">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00FF"/>
              </a:solidFill>
            </a:endParaRPr>
          </a:p>
          <a:p>
            <a:pPr marL="0" lvl="0" indent="0" algn="l" rtl="0">
              <a:spcBef>
                <a:spcPts val="0"/>
              </a:spcBef>
              <a:spcAft>
                <a:spcPts val="0"/>
              </a:spcAft>
              <a:buNone/>
            </a:pPr>
            <a:r>
              <a:rPr lang="en" sz="1100">
                <a:solidFill>
                  <a:srgbClr val="0000FF"/>
                </a:solidFill>
              </a:rPr>
              <a:t>address</a:t>
            </a:r>
            <a:r>
              <a:rPr lang="en" sz="1100">
                <a:solidFill>
                  <a:schemeClr val="dk1"/>
                </a:solidFill>
              </a:rPr>
              <a:t> imp;</a:t>
            </a:r>
            <a:endParaRPr sz="1100">
              <a:solidFill>
                <a:srgbClr val="0000FF"/>
              </a:solidFill>
            </a:endParaRPr>
          </a:p>
          <a:p>
            <a:pPr marL="0" lvl="0" indent="0" algn="l" rtl="0">
              <a:spcBef>
                <a:spcPts val="0"/>
              </a:spcBef>
              <a:spcAft>
                <a:spcPts val="0"/>
              </a:spcAft>
              <a:buClr>
                <a:schemeClr val="dk1"/>
              </a:buClr>
              <a:buSzPts val="1100"/>
              <a:buFont typeface="Arial"/>
              <a:buNone/>
            </a:pPr>
            <a:r>
              <a:rPr lang="en" sz="1100">
                <a:solidFill>
                  <a:srgbClr val="0000FF"/>
                </a:solidFill>
              </a:rPr>
              <a:t>function</a:t>
            </a:r>
            <a:r>
              <a:rPr lang="en" sz="1100">
                <a:solidFill>
                  <a:schemeClr val="dk1"/>
                </a:solidFill>
              </a:rPr>
              <a:t> upgrade (new_address){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imp = new_address;</a:t>
            </a:r>
            <a:endParaRPr sz="1100">
              <a:solidFill>
                <a:schemeClr val="dk1"/>
              </a:solidFill>
            </a:endParaRPr>
          </a:p>
          <a:p>
            <a:pPr marL="0" lvl="0" indent="0" algn="l" rtl="0">
              <a:spcBef>
                <a:spcPts val="0"/>
              </a:spcBef>
              <a:spcAft>
                <a:spcPts val="0"/>
              </a:spcAft>
              <a:buNone/>
            </a:pPr>
            <a:r>
              <a:rPr lang="en" sz="1100">
                <a:solidFill>
                  <a:schemeClr val="dk1"/>
                </a:solidFill>
              </a:rPr>
              <a:t>}</a:t>
            </a:r>
            <a:endParaRPr sz="1100"/>
          </a:p>
          <a:p>
            <a:pPr marL="0" lvl="0" indent="0" algn="l" rtl="0">
              <a:spcBef>
                <a:spcPts val="0"/>
              </a:spcBef>
              <a:spcAft>
                <a:spcPts val="0"/>
              </a:spcAft>
              <a:buNone/>
            </a:pPr>
            <a:endParaRPr sz="1100"/>
          </a:p>
        </p:txBody>
      </p:sp>
      <p:sp>
        <p:nvSpPr>
          <p:cNvPr id="681" name="Google Shape;681;p61"/>
          <p:cNvSpPr/>
          <p:nvPr/>
        </p:nvSpPr>
        <p:spPr>
          <a:xfrm>
            <a:off x="6099575" y="3821500"/>
            <a:ext cx="1620600" cy="615600"/>
          </a:xfrm>
          <a:prstGeom prst="bracePair">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62"/>
          <p:cNvSpPr txBox="1">
            <a:spLocks noGrp="1"/>
          </p:cNvSpPr>
          <p:nvPr>
            <p:ph type="title"/>
          </p:nvPr>
        </p:nvSpPr>
        <p:spPr>
          <a:xfrm>
            <a:off x="311700" y="302167"/>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UUPS proxies</a:t>
            </a:r>
            <a:endParaRPr/>
          </a:p>
        </p:txBody>
      </p:sp>
      <p:pic>
        <p:nvPicPr>
          <p:cNvPr id="687" name="Google Shape;687;p62"/>
          <p:cNvPicPr preferRelativeResize="0"/>
          <p:nvPr/>
        </p:nvPicPr>
        <p:blipFill>
          <a:blip r:embed="rId3">
            <a:alphaModFix/>
          </a:blip>
          <a:stretch>
            <a:fillRect/>
          </a:stretch>
        </p:blipFill>
        <p:spPr>
          <a:xfrm>
            <a:off x="311700" y="1740694"/>
            <a:ext cx="831300" cy="831300"/>
          </a:xfrm>
          <a:prstGeom prst="rect">
            <a:avLst/>
          </a:prstGeom>
          <a:noFill/>
          <a:ln>
            <a:noFill/>
          </a:ln>
        </p:spPr>
      </p:pic>
      <p:cxnSp>
        <p:nvCxnSpPr>
          <p:cNvPr id="688" name="Google Shape;688;p62"/>
          <p:cNvCxnSpPr>
            <a:stCxn id="687" idx="3"/>
          </p:cNvCxnSpPr>
          <p:nvPr/>
        </p:nvCxnSpPr>
        <p:spPr>
          <a:xfrm>
            <a:off x="1143000" y="2156344"/>
            <a:ext cx="505500" cy="7800"/>
          </a:xfrm>
          <a:prstGeom prst="straightConnector1">
            <a:avLst/>
          </a:prstGeom>
          <a:noFill/>
          <a:ln w="9525" cap="flat" cmpd="sng">
            <a:solidFill>
              <a:schemeClr val="dk1"/>
            </a:solidFill>
            <a:prstDash val="solid"/>
            <a:round/>
            <a:headEnd type="none" w="med" len="med"/>
            <a:tailEnd type="triangle" w="med" len="med"/>
          </a:ln>
        </p:spPr>
      </p:cxnSp>
      <p:sp>
        <p:nvSpPr>
          <p:cNvPr id="689" name="Google Shape;689;p62"/>
          <p:cNvSpPr txBox="1"/>
          <p:nvPr/>
        </p:nvSpPr>
        <p:spPr>
          <a:xfrm>
            <a:off x="1747450" y="1984028"/>
            <a:ext cx="121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Decompile</a:t>
            </a:r>
            <a:endParaRPr b="1">
              <a:latin typeface="Open Sans"/>
              <a:ea typeface="Open Sans"/>
              <a:cs typeface="Open Sans"/>
              <a:sym typeface="Open Sans"/>
            </a:endParaRPr>
          </a:p>
        </p:txBody>
      </p:sp>
      <p:cxnSp>
        <p:nvCxnSpPr>
          <p:cNvPr id="690" name="Google Shape;690;p62"/>
          <p:cNvCxnSpPr/>
          <p:nvPr/>
        </p:nvCxnSpPr>
        <p:spPr>
          <a:xfrm>
            <a:off x="2846350" y="2202528"/>
            <a:ext cx="505500" cy="7800"/>
          </a:xfrm>
          <a:prstGeom prst="straightConnector1">
            <a:avLst/>
          </a:prstGeom>
          <a:noFill/>
          <a:ln w="9525" cap="flat" cmpd="sng">
            <a:solidFill>
              <a:schemeClr val="dk1"/>
            </a:solidFill>
            <a:prstDash val="solid"/>
            <a:round/>
            <a:headEnd type="none" w="med" len="med"/>
            <a:tailEnd type="triangle" w="med" len="med"/>
          </a:ln>
        </p:spPr>
      </p:cxnSp>
      <p:pic>
        <p:nvPicPr>
          <p:cNvPr id="691" name="Google Shape;691;p62"/>
          <p:cNvPicPr preferRelativeResize="0"/>
          <p:nvPr/>
        </p:nvPicPr>
        <p:blipFill>
          <a:blip r:embed="rId4">
            <a:alphaModFix/>
          </a:blip>
          <a:stretch>
            <a:fillRect/>
          </a:stretch>
        </p:blipFill>
        <p:spPr>
          <a:xfrm>
            <a:off x="3571700" y="1713958"/>
            <a:ext cx="879425" cy="879425"/>
          </a:xfrm>
          <a:prstGeom prst="rect">
            <a:avLst/>
          </a:prstGeom>
          <a:noFill/>
          <a:ln>
            <a:noFill/>
          </a:ln>
        </p:spPr>
      </p:pic>
      <p:cxnSp>
        <p:nvCxnSpPr>
          <p:cNvPr id="692" name="Google Shape;692;p62"/>
          <p:cNvCxnSpPr/>
          <p:nvPr/>
        </p:nvCxnSpPr>
        <p:spPr>
          <a:xfrm>
            <a:off x="4539075" y="2233222"/>
            <a:ext cx="505500" cy="7800"/>
          </a:xfrm>
          <a:prstGeom prst="straightConnector1">
            <a:avLst/>
          </a:prstGeom>
          <a:noFill/>
          <a:ln w="9525" cap="flat" cmpd="sng">
            <a:solidFill>
              <a:schemeClr val="dk1"/>
            </a:solidFill>
            <a:prstDash val="solid"/>
            <a:round/>
            <a:headEnd type="none" w="med" len="med"/>
            <a:tailEnd type="triangle" w="med" len="med"/>
          </a:ln>
        </p:spPr>
      </p:cxnSp>
      <p:sp>
        <p:nvSpPr>
          <p:cNvPr id="693" name="Google Shape;693;p62"/>
          <p:cNvSpPr txBox="1"/>
          <p:nvPr/>
        </p:nvSpPr>
        <p:spPr>
          <a:xfrm>
            <a:off x="5132524" y="1655556"/>
            <a:ext cx="341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Try to find the upgrade function in implementation contract</a:t>
            </a:r>
            <a:endParaRPr>
              <a:latin typeface="Open Sans"/>
              <a:ea typeface="Open Sans"/>
              <a:cs typeface="Open Sans"/>
              <a:sym typeface="Open Sans"/>
            </a:endParaRPr>
          </a:p>
        </p:txBody>
      </p:sp>
      <p:cxnSp>
        <p:nvCxnSpPr>
          <p:cNvPr id="694" name="Google Shape;694;p62"/>
          <p:cNvCxnSpPr/>
          <p:nvPr/>
        </p:nvCxnSpPr>
        <p:spPr>
          <a:xfrm flipH="1">
            <a:off x="6010075" y="2629111"/>
            <a:ext cx="489000" cy="573600"/>
          </a:xfrm>
          <a:prstGeom prst="straightConnector1">
            <a:avLst/>
          </a:prstGeom>
          <a:noFill/>
          <a:ln w="9525" cap="flat" cmpd="sng">
            <a:solidFill>
              <a:schemeClr val="dk2"/>
            </a:solidFill>
            <a:prstDash val="solid"/>
            <a:round/>
            <a:headEnd type="none" w="med" len="med"/>
            <a:tailEnd type="triangle" w="med" len="med"/>
          </a:ln>
        </p:spPr>
      </p:cxnSp>
      <p:cxnSp>
        <p:nvCxnSpPr>
          <p:cNvPr id="695" name="Google Shape;695;p62"/>
          <p:cNvCxnSpPr/>
          <p:nvPr/>
        </p:nvCxnSpPr>
        <p:spPr>
          <a:xfrm>
            <a:off x="6499075" y="2629111"/>
            <a:ext cx="511200" cy="573600"/>
          </a:xfrm>
          <a:prstGeom prst="straightConnector1">
            <a:avLst/>
          </a:prstGeom>
          <a:noFill/>
          <a:ln w="9525" cap="flat" cmpd="sng">
            <a:solidFill>
              <a:schemeClr val="dk2"/>
            </a:solidFill>
            <a:prstDash val="solid"/>
            <a:round/>
            <a:headEnd type="none" w="med" len="med"/>
            <a:tailEnd type="triangle" w="med" len="med"/>
          </a:ln>
        </p:spPr>
      </p:cxnSp>
      <p:sp>
        <p:nvSpPr>
          <p:cNvPr id="696" name="Google Shape;696;p62"/>
          <p:cNvSpPr txBox="1"/>
          <p:nvPr/>
        </p:nvSpPr>
        <p:spPr>
          <a:xfrm rot="-2879421">
            <a:off x="5757622" y="2592546"/>
            <a:ext cx="569289" cy="37132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Yes</a:t>
            </a:r>
            <a:endParaRPr sz="1200">
              <a:latin typeface="Open Sans"/>
              <a:ea typeface="Open Sans"/>
              <a:cs typeface="Open Sans"/>
              <a:sym typeface="Open Sans"/>
            </a:endParaRPr>
          </a:p>
        </p:txBody>
      </p:sp>
      <p:sp>
        <p:nvSpPr>
          <p:cNvPr id="697" name="Google Shape;697;p62"/>
          <p:cNvSpPr txBox="1"/>
          <p:nvPr/>
        </p:nvSpPr>
        <p:spPr>
          <a:xfrm rot="2882420">
            <a:off x="6797545" y="2723119"/>
            <a:ext cx="463949" cy="37132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No</a:t>
            </a:r>
            <a:endParaRPr sz="1200">
              <a:latin typeface="Open Sans"/>
              <a:ea typeface="Open Sans"/>
              <a:cs typeface="Open Sans"/>
              <a:sym typeface="Open Sans"/>
            </a:endParaRPr>
          </a:p>
        </p:txBody>
      </p:sp>
      <p:pic>
        <p:nvPicPr>
          <p:cNvPr id="698" name="Google Shape;698;p62"/>
          <p:cNvPicPr preferRelativeResize="0"/>
          <p:nvPr/>
        </p:nvPicPr>
        <p:blipFill>
          <a:blip r:embed="rId5">
            <a:alphaModFix/>
          </a:blip>
          <a:stretch>
            <a:fillRect/>
          </a:stretch>
        </p:blipFill>
        <p:spPr>
          <a:xfrm>
            <a:off x="4772054" y="3076167"/>
            <a:ext cx="347672" cy="400200"/>
          </a:xfrm>
          <a:prstGeom prst="rect">
            <a:avLst/>
          </a:prstGeom>
          <a:noFill/>
          <a:ln>
            <a:noFill/>
          </a:ln>
        </p:spPr>
      </p:pic>
      <p:sp>
        <p:nvSpPr>
          <p:cNvPr id="699" name="Google Shape;699;p62"/>
          <p:cNvSpPr txBox="1"/>
          <p:nvPr/>
        </p:nvSpPr>
        <p:spPr>
          <a:xfrm>
            <a:off x="5204575" y="3233611"/>
            <a:ext cx="1294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Open Sans"/>
                <a:ea typeface="Open Sans"/>
                <a:cs typeface="Open Sans"/>
                <a:sym typeface="Open Sans"/>
              </a:rPr>
              <a:t>UUPS proxy</a:t>
            </a:r>
            <a:endParaRPr sz="1100">
              <a:latin typeface="Open Sans"/>
              <a:ea typeface="Open Sans"/>
              <a:cs typeface="Open Sans"/>
              <a:sym typeface="Open Sans"/>
            </a:endParaRPr>
          </a:p>
        </p:txBody>
      </p:sp>
      <p:sp>
        <p:nvSpPr>
          <p:cNvPr id="700" name="Google Shape;700;p62"/>
          <p:cNvSpPr txBox="1"/>
          <p:nvPr/>
        </p:nvSpPr>
        <p:spPr>
          <a:xfrm>
            <a:off x="54950" y="2796444"/>
            <a:ext cx="1725900" cy="615600"/>
          </a:xfrm>
          <a:prstGeom prst="rect">
            <a:avLst/>
          </a:prstGeom>
          <a:solidFill>
            <a:srgbClr val="FF000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Open Sans"/>
                <a:ea typeface="Open Sans"/>
                <a:cs typeface="Open Sans"/>
                <a:sym typeface="Open Sans"/>
              </a:rPr>
              <a:t>Implementation contract</a:t>
            </a:r>
            <a:endParaRPr dirty="0">
              <a:latin typeface="Open Sans"/>
              <a:ea typeface="Open Sans"/>
              <a:cs typeface="Open Sans"/>
              <a:sym typeface="Open Sans"/>
            </a:endParaRPr>
          </a:p>
        </p:txBody>
      </p:sp>
      <p:pic>
        <p:nvPicPr>
          <p:cNvPr id="701" name="Google Shape;701;p62"/>
          <p:cNvPicPr preferRelativeResize="0"/>
          <p:nvPr/>
        </p:nvPicPr>
        <p:blipFill>
          <a:blip r:embed="rId6">
            <a:alphaModFix/>
          </a:blip>
          <a:stretch>
            <a:fillRect/>
          </a:stretch>
        </p:blipFill>
        <p:spPr>
          <a:xfrm>
            <a:off x="6849238" y="3240653"/>
            <a:ext cx="347675" cy="347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3"/>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Results</a:t>
            </a:r>
            <a:endParaRPr/>
          </a:p>
        </p:txBody>
      </p:sp>
      <p:pic>
        <p:nvPicPr>
          <p:cNvPr id="707" name="Google Shape;707;p63"/>
          <p:cNvPicPr preferRelativeResize="0"/>
          <p:nvPr/>
        </p:nvPicPr>
        <p:blipFill>
          <a:blip r:embed="rId3">
            <a:alphaModFix/>
          </a:blip>
          <a:stretch>
            <a:fillRect/>
          </a:stretch>
        </p:blipFill>
        <p:spPr>
          <a:xfrm>
            <a:off x="6759100" y="4850833"/>
            <a:ext cx="2164352" cy="494550"/>
          </a:xfrm>
          <a:prstGeom prst="rect">
            <a:avLst/>
          </a:prstGeom>
          <a:noFill/>
          <a:ln>
            <a:noFill/>
          </a:ln>
        </p:spPr>
      </p:pic>
      <p:graphicFrame>
        <p:nvGraphicFramePr>
          <p:cNvPr id="3" name="Table 3">
            <a:extLst>
              <a:ext uri="{FF2B5EF4-FFF2-40B4-BE49-F238E27FC236}">
                <a16:creationId xmlns:a16="http://schemas.microsoft.com/office/drawing/2014/main" id="{83F4EA0A-A740-88C3-1C31-73DB50C6CF9D}"/>
              </a:ext>
            </a:extLst>
          </p:cNvPr>
          <p:cNvGraphicFramePr>
            <a:graphicFrameLocks noGrp="1"/>
          </p:cNvGraphicFramePr>
          <p:nvPr>
            <p:extLst>
              <p:ext uri="{D42A27DB-BD31-4B8C-83A1-F6EECF244321}">
                <p14:modId xmlns:p14="http://schemas.microsoft.com/office/powerpoint/2010/main" val="2969063360"/>
              </p:ext>
            </p:extLst>
          </p:nvPr>
        </p:nvGraphicFramePr>
        <p:xfrm>
          <a:off x="1865644" y="2099978"/>
          <a:ext cx="5007429" cy="1515044"/>
        </p:xfrm>
        <a:graphic>
          <a:graphicData uri="http://schemas.openxmlformats.org/drawingml/2006/table">
            <a:tbl>
              <a:tblPr bandRow="1">
                <a:tableStyleId>{00A15C55-8517-42AA-B614-E9B94910E393}</a:tableStyleId>
              </a:tblPr>
              <a:tblGrid>
                <a:gridCol w="3681046">
                  <a:extLst>
                    <a:ext uri="{9D8B030D-6E8A-4147-A177-3AD203B41FA5}">
                      <a16:colId xmlns:a16="http://schemas.microsoft.com/office/drawing/2014/main" val="1175910220"/>
                    </a:ext>
                  </a:extLst>
                </a:gridCol>
                <a:gridCol w="1326383">
                  <a:extLst>
                    <a:ext uri="{9D8B030D-6E8A-4147-A177-3AD203B41FA5}">
                      <a16:colId xmlns:a16="http://schemas.microsoft.com/office/drawing/2014/main" val="2638576994"/>
                    </a:ext>
                  </a:extLst>
                </a:gridCol>
              </a:tblGrid>
              <a:tr h="378761">
                <a:tc>
                  <a:txBody>
                    <a:bodyPr/>
                    <a:lstStyle/>
                    <a:p>
                      <a:r>
                        <a:rPr lang="en-US" sz="1800" dirty="0"/>
                        <a:t>Proxy Contracts (Total)</a:t>
                      </a:r>
                    </a:p>
                  </a:txBody>
                  <a:tcPr/>
                </a:tc>
                <a:tc>
                  <a:txBody>
                    <a:bodyPr/>
                    <a:lstStyle/>
                    <a:p>
                      <a:pPr algn="r"/>
                      <a:r>
                        <a:rPr lang="en-US" sz="1800" dirty="0"/>
                        <a:t>1,427,215</a:t>
                      </a:r>
                    </a:p>
                  </a:txBody>
                  <a:tcPr/>
                </a:tc>
                <a:extLst>
                  <a:ext uri="{0D108BD9-81ED-4DB2-BD59-A6C34878D82A}">
                    <a16:rowId xmlns:a16="http://schemas.microsoft.com/office/drawing/2014/main" val="2288571951"/>
                  </a:ext>
                </a:extLst>
              </a:tr>
              <a:tr h="37876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Proxy Contracts (Filtered)</a:t>
                      </a:r>
                    </a:p>
                  </a:txBody>
                  <a:tcPr/>
                </a:tc>
                <a:tc>
                  <a:txBody>
                    <a:bodyPr/>
                    <a:lstStyle/>
                    <a:p>
                      <a:pPr algn="r"/>
                      <a:r>
                        <a:rPr lang="en-US" sz="1800" dirty="0"/>
                        <a:t>13,088</a:t>
                      </a:r>
                    </a:p>
                  </a:txBody>
                  <a:tcPr/>
                </a:tc>
                <a:extLst>
                  <a:ext uri="{0D108BD9-81ED-4DB2-BD59-A6C34878D82A}">
                    <a16:rowId xmlns:a16="http://schemas.microsoft.com/office/drawing/2014/main" val="2880933090"/>
                  </a:ext>
                </a:extLst>
              </a:tr>
              <a:tr h="378761">
                <a:tc>
                  <a:txBody>
                    <a:bodyPr/>
                    <a:lstStyle/>
                    <a:p>
                      <a:r>
                        <a:rPr lang="en-US" sz="1800" b="0" i="0" u="none" strike="noStrike" cap="none" dirty="0">
                          <a:solidFill>
                            <a:schemeClr val="dk1"/>
                          </a:solidFill>
                          <a:latin typeface="+mn-lt"/>
                          <a:ea typeface="+mn-ea"/>
                          <a:cs typeface="+mn-cs"/>
                          <a:sym typeface="Arial"/>
                        </a:rPr>
                        <a:t>Regular Upgradeable Contracts</a:t>
                      </a:r>
                    </a:p>
                  </a:txBody>
                  <a:tcPr/>
                </a:tc>
                <a:tc>
                  <a:txBody>
                    <a:bodyPr/>
                    <a:lstStyle/>
                    <a:p>
                      <a:pPr algn="r"/>
                      <a:r>
                        <a:rPr lang="en-US" sz="1800" dirty="0"/>
                        <a:t>7,470</a:t>
                      </a:r>
                    </a:p>
                  </a:txBody>
                  <a:tcPr/>
                </a:tc>
                <a:extLst>
                  <a:ext uri="{0D108BD9-81ED-4DB2-BD59-A6C34878D82A}">
                    <a16:rowId xmlns:a16="http://schemas.microsoft.com/office/drawing/2014/main" val="2935224943"/>
                  </a:ext>
                </a:extLst>
              </a:tr>
              <a:tr h="378761">
                <a:tc>
                  <a:txBody>
                    <a:bodyPr/>
                    <a:lstStyle/>
                    <a:p>
                      <a:r>
                        <a:rPr lang="en-US" sz="1800" b="0" i="0" u="none" strike="noStrike" cap="none" dirty="0">
                          <a:solidFill>
                            <a:schemeClr val="dk1"/>
                          </a:solidFill>
                          <a:latin typeface="+mn-lt"/>
                          <a:ea typeface="+mn-ea"/>
                          <a:cs typeface="+mn-cs"/>
                          <a:sym typeface="Arial"/>
                        </a:rPr>
                        <a:t>UUPS</a:t>
                      </a:r>
                    </a:p>
                  </a:txBody>
                  <a:tcPr/>
                </a:tc>
                <a:tc>
                  <a:txBody>
                    <a:bodyPr/>
                    <a:lstStyle/>
                    <a:p>
                      <a:pPr algn="r"/>
                      <a:r>
                        <a:rPr lang="en-US" sz="1800" dirty="0"/>
                        <a:t>403</a:t>
                      </a:r>
                    </a:p>
                  </a:txBody>
                  <a:tcPr/>
                </a:tc>
                <a:extLst>
                  <a:ext uri="{0D108BD9-81ED-4DB2-BD59-A6C34878D82A}">
                    <a16:rowId xmlns:a16="http://schemas.microsoft.com/office/drawing/2014/main" val="2475693670"/>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4"/>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Now: Who’s Responsible?</a:t>
            </a:r>
            <a:endParaRPr dirty="0"/>
          </a:p>
        </p:txBody>
      </p:sp>
      <p:sp>
        <p:nvSpPr>
          <p:cNvPr id="714" name="Google Shape;714;p64"/>
          <p:cNvSpPr txBox="1">
            <a:spLocks noGrp="1"/>
          </p:cNvSpPr>
          <p:nvPr>
            <p:ph type="body" idx="1"/>
          </p:nvPr>
        </p:nvSpPr>
        <p:spPr>
          <a:xfrm>
            <a:off x="402850" y="1331056"/>
            <a:ext cx="8520600" cy="3726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Externally Owned Address (EOA)</a:t>
            </a:r>
            <a:endParaRPr dirty="0"/>
          </a:p>
          <a:p>
            <a:pPr marL="914400" lvl="1" indent="-317500" algn="l" rtl="0">
              <a:spcBef>
                <a:spcPts val="0"/>
              </a:spcBef>
              <a:spcAft>
                <a:spcPts val="0"/>
              </a:spcAft>
              <a:buSzPts val="1400"/>
              <a:buChar char="○"/>
            </a:pPr>
            <a:r>
              <a:rPr lang="en" b="1" dirty="0">
                <a:solidFill>
                  <a:srgbClr val="FF0000"/>
                </a:solidFill>
              </a:rPr>
              <a:t>1</a:t>
            </a:r>
            <a:r>
              <a:rPr lang="en" dirty="0"/>
              <a:t> person decision</a:t>
            </a:r>
            <a:br>
              <a:rPr lang="en" dirty="0"/>
            </a:br>
            <a:br>
              <a:rPr lang="en" dirty="0"/>
            </a:br>
            <a:endParaRPr dirty="0"/>
          </a:p>
          <a:p>
            <a:pPr marL="457200" lvl="0" indent="-342900" algn="l" rtl="0">
              <a:spcBef>
                <a:spcPts val="0"/>
              </a:spcBef>
              <a:spcAft>
                <a:spcPts val="0"/>
              </a:spcAft>
              <a:buSzPts val="1800"/>
              <a:buChar char="●"/>
            </a:pPr>
            <a:r>
              <a:rPr lang="en" dirty="0"/>
              <a:t>Multi Signature Wallet</a:t>
            </a:r>
            <a:endParaRPr dirty="0"/>
          </a:p>
          <a:p>
            <a:pPr marL="914400" lvl="1" indent="-317500" algn="l" rtl="0">
              <a:spcBef>
                <a:spcPts val="0"/>
              </a:spcBef>
              <a:spcAft>
                <a:spcPts val="0"/>
              </a:spcAft>
              <a:buSzPts val="1400"/>
              <a:buChar char="○"/>
            </a:pPr>
            <a:r>
              <a:rPr lang="en" b="1" dirty="0">
                <a:solidFill>
                  <a:srgbClr val="FF0000"/>
                </a:solidFill>
              </a:rPr>
              <a:t>M</a:t>
            </a:r>
            <a:r>
              <a:rPr lang="en" dirty="0"/>
              <a:t> out of </a:t>
            </a:r>
            <a:r>
              <a:rPr lang="en" b="1" dirty="0">
                <a:solidFill>
                  <a:srgbClr val="FF0000"/>
                </a:solidFill>
              </a:rPr>
              <a:t>N</a:t>
            </a:r>
            <a:r>
              <a:rPr lang="en" dirty="0"/>
              <a:t> person</a:t>
            </a:r>
            <a:br>
              <a:rPr lang="en" dirty="0"/>
            </a:br>
            <a:br>
              <a:rPr lang="en" dirty="0"/>
            </a:br>
            <a:endParaRPr dirty="0"/>
          </a:p>
          <a:p>
            <a:pPr marL="457200" lvl="0" indent="-342900" algn="l" rtl="0">
              <a:spcBef>
                <a:spcPts val="0"/>
              </a:spcBef>
              <a:spcAft>
                <a:spcPts val="0"/>
              </a:spcAft>
              <a:buSzPts val="1800"/>
              <a:buChar char="●"/>
            </a:pPr>
            <a:r>
              <a:rPr lang="en" dirty="0"/>
              <a:t>Decentralized Governance</a:t>
            </a:r>
            <a:endParaRPr dirty="0"/>
          </a:p>
          <a:p>
            <a:pPr marL="914400" lvl="1" indent="-317500" algn="l" rtl="0">
              <a:spcBef>
                <a:spcPts val="0"/>
              </a:spcBef>
              <a:spcAft>
                <a:spcPts val="0"/>
              </a:spcAft>
              <a:buSzPts val="1400"/>
              <a:buChar char="○"/>
            </a:pPr>
            <a:r>
              <a:rPr lang="en" dirty="0"/>
              <a:t>Governance token</a:t>
            </a:r>
            <a:endParaRPr dirty="0"/>
          </a:p>
          <a:p>
            <a:pPr marL="914400" lvl="1" indent="-317500" algn="l" rtl="0">
              <a:spcBef>
                <a:spcPts val="0"/>
              </a:spcBef>
              <a:spcAft>
                <a:spcPts val="0"/>
              </a:spcAft>
              <a:buSzPts val="1400"/>
              <a:buChar char="○"/>
            </a:pPr>
            <a:r>
              <a:rPr lang="en" dirty="0"/>
              <a:t>Threshold on acceptance of a proposal</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6"/>
          <p:cNvSpPr/>
          <p:nvPr/>
        </p:nvSpPr>
        <p:spPr>
          <a:xfrm>
            <a:off x="311700" y="1274694"/>
            <a:ext cx="4689000" cy="2173800"/>
          </a:xfrm>
          <a:prstGeom prst="rect">
            <a:avLst/>
          </a:prstGeom>
          <a:solidFill>
            <a:schemeClr val="lt1"/>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6"/>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Who is the Decision Maker?!</a:t>
            </a:r>
            <a:endParaRPr dirty="0"/>
          </a:p>
        </p:txBody>
      </p:sp>
      <p:sp>
        <p:nvSpPr>
          <p:cNvPr id="731" name="Google Shape;731;p66"/>
          <p:cNvSpPr txBox="1">
            <a:spLocks noGrp="1"/>
          </p:cNvSpPr>
          <p:nvPr>
            <p:ph type="body" idx="1"/>
          </p:nvPr>
        </p:nvSpPr>
        <p:spPr>
          <a:xfrm>
            <a:off x="402850" y="1331056"/>
            <a:ext cx="8520600" cy="3726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Externally Owned Address (EOA)</a:t>
            </a:r>
            <a:endParaRPr dirty="0"/>
          </a:p>
          <a:p>
            <a:pPr marL="914400" lvl="1" indent="-317500" algn="l" rtl="0">
              <a:spcBef>
                <a:spcPts val="0"/>
              </a:spcBef>
              <a:spcAft>
                <a:spcPts val="0"/>
              </a:spcAft>
              <a:buSzPts val="1400"/>
              <a:buChar char="○"/>
            </a:pPr>
            <a:r>
              <a:rPr lang="en" dirty="0"/>
              <a:t>1 person decision</a:t>
            </a:r>
            <a:br>
              <a:rPr lang="en" dirty="0"/>
            </a:br>
            <a:br>
              <a:rPr lang="en" dirty="0"/>
            </a:br>
            <a:endParaRPr dirty="0"/>
          </a:p>
          <a:p>
            <a:pPr marL="457200" lvl="0" indent="-342900" algn="l" rtl="0">
              <a:spcBef>
                <a:spcPts val="0"/>
              </a:spcBef>
              <a:spcAft>
                <a:spcPts val="0"/>
              </a:spcAft>
              <a:buSzPts val="1800"/>
              <a:buChar char="●"/>
            </a:pPr>
            <a:r>
              <a:rPr lang="en" dirty="0"/>
              <a:t>Multi Signature Wallet</a:t>
            </a:r>
            <a:endParaRPr dirty="0"/>
          </a:p>
          <a:p>
            <a:pPr marL="914400" lvl="1" indent="-317500" algn="l" rtl="0">
              <a:spcBef>
                <a:spcPts val="0"/>
              </a:spcBef>
              <a:spcAft>
                <a:spcPts val="0"/>
              </a:spcAft>
              <a:buSzPts val="1400"/>
              <a:buChar char="○"/>
            </a:pPr>
            <a:r>
              <a:rPr lang="en" dirty="0"/>
              <a:t>M out of N person</a:t>
            </a:r>
            <a:br>
              <a:rPr lang="en" dirty="0"/>
            </a:br>
            <a:br>
              <a:rPr lang="en" dirty="0"/>
            </a:br>
            <a:endParaRPr dirty="0"/>
          </a:p>
          <a:p>
            <a:pPr marL="457200" lvl="0" indent="-342900" algn="l" rtl="0">
              <a:spcBef>
                <a:spcPts val="0"/>
              </a:spcBef>
              <a:spcAft>
                <a:spcPts val="0"/>
              </a:spcAft>
              <a:buSzPts val="1800"/>
              <a:buChar char="●"/>
            </a:pPr>
            <a:r>
              <a:rPr lang="en" dirty="0"/>
              <a:t>Decentralized Governance</a:t>
            </a:r>
            <a:endParaRPr dirty="0"/>
          </a:p>
          <a:p>
            <a:pPr marL="914400" lvl="1" indent="-317500" algn="l" rtl="0">
              <a:spcBef>
                <a:spcPts val="0"/>
              </a:spcBef>
              <a:spcAft>
                <a:spcPts val="0"/>
              </a:spcAft>
              <a:buSzPts val="1400"/>
              <a:buChar char="○"/>
            </a:pPr>
            <a:r>
              <a:rPr lang="en" dirty="0"/>
              <a:t>Governance token</a:t>
            </a:r>
            <a:endParaRPr dirty="0"/>
          </a:p>
          <a:p>
            <a:pPr marL="914400" lvl="1" indent="-317500" algn="l" rtl="0">
              <a:spcBef>
                <a:spcPts val="0"/>
              </a:spcBef>
              <a:spcAft>
                <a:spcPts val="0"/>
              </a:spcAft>
              <a:buSzPts val="1400"/>
              <a:buChar char="○"/>
            </a:pPr>
            <a:r>
              <a:rPr lang="en" dirty="0"/>
              <a:t>Threshold on acceptance of a proposal</a:t>
            </a:r>
            <a:endParaRPr dirty="0"/>
          </a:p>
        </p:txBody>
      </p:sp>
      <p:pic>
        <p:nvPicPr>
          <p:cNvPr id="732" name="Google Shape;732;p66"/>
          <p:cNvPicPr preferRelativeResize="0"/>
          <p:nvPr/>
        </p:nvPicPr>
        <p:blipFill>
          <a:blip r:embed="rId3">
            <a:alphaModFix/>
          </a:blip>
          <a:stretch>
            <a:fillRect/>
          </a:stretch>
        </p:blipFill>
        <p:spPr>
          <a:xfrm>
            <a:off x="6759100" y="4850833"/>
            <a:ext cx="2164352" cy="494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68"/>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Admin Types</a:t>
            </a:r>
            <a:endParaRPr/>
          </a:p>
        </p:txBody>
      </p:sp>
      <p:pic>
        <p:nvPicPr>
          <p:cNvPr id="747" name="Google Shape;747;p68"/>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748" name="Google Shape;748;p68"/>
          <p:cNvPicPr preferRelativeResize="0"/>
          <p:nvPr/>
        </p:nvPicPr>
        <p:blipFill>
          <a:blip r:embed="rId4">
            <a:alphaModFix/>
          </a:blip>
          <a:stretch>
            <a:fillRect/>
          </a:stretch>
        </p:blipFill>
        <p:spPr>
          <a:xfrm>
            <a:off x="1585075" y="1839111"/>
            <a:ext cx="2384950" cy="2461400"/>
          </a:xfrm>
          <a:prstGeom prst="rect">
            <a:avLst/>
          </a:prstGeom>
          <a:noFill/>
          <a:ln>
            <a:noFill/>
          </a:ln>
        </p:spPr>
      </p:pic>
      <p:cxnSp>
        <p:nvCxnSpPr>
          <p:cNvPr id="749" name="Google Shape;749;p68"/>
          <p:cNvCxnSpPr>
            <a:cxnSpLocks/>
          </p:cNvCxnSpPr>
          <p:nvPr/>
        </p:nvCxnSpPr>
        <p:spPr>
          <a:xfrm>
            <a:off x="4302500" y="2056611"/>
            <a:ext cx="907800" cy="0"/>
          </a:xfrm>
          <a:prstGeom prst="straightConnector1">
            <a:avLst/>
          </a:prstGeom>
          <a:noFill/>
          <a:ln w="28575" cap="flat" cmpd="sng">
            <a:solidFill>
              <a:schemeClr val="dk1"/>
            </a:solidFill>
            <a:prstDash val="solid"/>
            <a:round/>
            <a:headEnd type="none" w="med" len="med"/>
            <a:tailEnd type="triangle" w="med" len="med"/>
          </a:ln>
        </p:spPr>
      </p:cxnSp>
      <p:cxnSp>
        <p:nvCxnSpPr>
          <p:cNvPr id="750" name="Google Shape;750;p68"/>
          <p:cNvCxnSpPr>
            <a:cxnSpLocks/>
          </p:cNvCxnSpPr>
          <p:nvPr/>
        </p:nvCxnSpPr>
        <p:spPr>
          <a:xfrm>
            <a:off x="4302500" y="2967528"/>
            <a:ext cx="907800" cy="0"/>
          </a:xfrm>
          <a:prstGeom prst="straightConnector1">
            <a:avLst/>
          </a:prstGeom>
          <a:noFill/>
          <a:ln w="28575" cap="flat" cmpd="sng">
            <a:solidFill>
              <a:schemeClr val="dk1"/>
            </a:solidFill>
            <a:prstDash val="solid"/>
            <a:round/>
            <a:headEnd type="none" w="med" len="med"/>
            <a:tailEnd type="triangle" w="med" len="med"/>
          </a:ln>
        </p:spPr>
      </p:cxnSp>
      <p:cxnSp>
        <p:nvCxnSpPr>
          <p:cNvPr id="751" name="Google Shape;751;p68"/>
          <p:cNvCxnSpPr>
            <a:cxnSpLocks/>
          </p:cNvCxnSpPr>
          <p:nvPr/>
        </p:nvCxnSpPr>
        <p:spPr>
          <a:xfrm>
            <a:off x="4257477" y="4034504"/>
            <a:ext cx="952823" cy="10800"/>
          </a:xfrm>
          <a:prstGeom prst="straightConnector1">
            <a:avLst/>
          </a:prstGeom>
          <a:noFill/>
          <a:ln w="28575" cap="flat" cmpd="sng">
            <a:solidFill>
              <a:schemeClr val="dk1"/>
            </a:solidFill>
            <a:prstDash val="solid"/>
            <a:round/>
            <a:headEnd type="none" w="med" len="med"/>
            <a:tailEnd type="triangle" w="med" len="med"/>
          </a:ln>
        </p:spPr>
      </p:cxnSp>
      <p:sp>
        <p:nvSpPr>
          <p:cNvPr id="752" name="Google Shape;752;p68"/>
          <p:cNvSpPr txBox="1"/>
          <p:nvPr/>
        </p:nvSpPr>
        <p:spPr>
          <a:xfrm>
            <a:off x="5456327" y="1846312"/>
            <a:ext cx="2384949"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Open Sans"/>
                <a:ea typeface="Open Sans"/>
                <a:cs typeface="Open Sans"/>
                <a:sym typeface="Open Sans"/>
              </a:rPr>
              <a:t>No contract Code found</a:t>
            </a:r>
            <a:endParaRPr dirty="0">
              <a:latin typeface="Open Sans"/>
              <a:ea typeface="Open Sans"/>
              <a:cs typeface="Open Sans"/>
              <a:sym typeface="Open Sans"/>
            </a:endParaRPr>
          </a:p>
        </p:txBody>
      </p:sp>
      <p:sp>
        <p:nvSpPr>
          <p:cNvPr id="753" name="Google Shape;753;p68"/>
          <p:cNvSpPr txBox="1"/>
          <p:nvPr/>
        </p:nvSpPr>
        <p:spPr>
          <a:xfrm>
            <a:off x="5578375" y="2767428"/>
            <a:ext cx="210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Gnosis-Safe contracts</a:t>
            </a:r>
            <a:endParaRPr>
              <a:latin typeface="Open Sans"/>
              <a:ea typeface="Open Sans"/>
              <a:cs typeface="Open Sans"/>
              <a:sym typeface="Open Sans"/>
            </a:endParaRPr>
          </a:p>
        </p:txBody>
      </p:sp>
      <p:sp>
        <p:nvSpPr>
          <p:cNvPr id="754" name="Google Shape;754;p68"/>
          <p:cNvSpPr txBox="1"/>
          <p:nvPr/>
        </p:nvSpPr>
        <p:spPr>
          <a:xfrm>
            <a:off x="5578375" y="3834404"/>
            <a:ext cx="91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Open Sans"/>
                <a:ea typeface="Open Sans"/>
                <a:cs typeface="Open Sans"/>
                <a:sym typeface="Open Sans"/>
              </a:rPr>
              <a:t>Others</a:t>
            </a:r>
            <a:endParaRPr dirty="0">
              <a:latin typeface="Open Sans"/>
              <a:ea typeface="Open Sans"/>
              <a:cs typeface="Open Sans"/>
              <a:sym typeface="Open Sans"/>
            </a:endParaRPr>
          </a:p>
        </p:txBody>
      </p:sp>
      <p:sp>
        <p:nvSpPr>
          <p:cNvPr id="755" name="Google Shape;755;p68"/>
          <p:cNvSpPr txBox="1"/>
          <p:nvPr/>
        </p:nvSpPr>
        <p:spPr>
          <a:xfrm>
            <a:off x="3727375" y="1177097"/>
            <a:ext cx="1851000" cy="4926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Using </a:t>
            </a:r>
            <a:r>
              <a:rPr lang="en" sz="1000" b="1">
                <a:latin typeface="Open Sans"/>
                <a:ea typeface="Open Sans"/>
                <a:cs typeface="Open Sans"/>
                <a:sym typeface="Open Sans"/>
              </a:rPr>
              <a:t>eth_getStorageAt</a:t>
            </a:r>
            <a:r>
              <a:rPr lang="en" sz="1000">
                <a:latin typeface="Open Sans"/>
                <a:ea typeface="Open Sans"/>
                <a:cs typeface="Open Sans"/>
                <a:sym typeface="Open Sans"/>
              </a:rPr>
              <a:t> method</a:t>
            </a:r>
            <a:endParaRPr sz="1000">
              <a:latin typeface="Open Sans"/>
              <a:ea typeface="Open Sans"/>
              <a:cs typeface="Open Sans"/>
              <a:sym typeface="Open Sans"/>
            </a:endParaRPr>
          </a:p>
        </p:txBody>
      </p:sp>
      <p:sp>
        <p:nvSpPr>
          <p:cNvPr id="756" name="Google Shape;756;p68"/>
          <p:cNvSpPr/>
          <p:nvPr/>
        </p:nvSpPr>
        <p:spPr>
          <a:xfrm>
            <a:off x="1539500" y="2585703"/>
            <a:ext cx="987900" cy="5436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t> Admin Slot</a:t>
            </a:r>
            <a:endParaRPr sz="1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72"/>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Admin Types-Results</a:t>
            </a:r>
            <a:endParaRPr/>
          </a:p>
        </p:txBody>
      </p:sp>
      <p:pic>
        <p:nvPicPr>
          <p:cNvPr id="786" name="Google Shape;786;p72"/>
          <p:cNvPicPr preferRelativeResize="0"/>
          <p:nvPr/>
        </p:nvPicPr>
        <p:blipFill>
          <a:blip r:embed="rId3">
            <a:alphaModFix/>
          </a:blip>
          <a:stretch>
            <a:fillRect/>
          </a:stretch>
        </p:blipFill>
        <p:spPr>
          <a:xfrm>
            <a:off x="6759100" y="4850833"/>
            <a:ext cx="2164352" cy="494550"/>
          </a:xfrm>
          <a:prstGeom prst="rect">
            <a:avLst/>
          </a:prstGeom>
          <a:noFill/>
          <a:ln>
            <a:noFill/>
          </a:ln>
        </p:spPr>
      </p:pic>
      <p:cxnSp>
        <p:nvCxnSpPr>
          <p:cNvPr id="788" name="Google Shape;788;p72"/>
          <p:cNvCxnSpPr/>
          <p:nvPr/>
        </p:nvCxnSpPr>
        <p:spPr>
          <a:xfrm rot="10800000" flipH="1">
            <a:off x="3713471" y="2374400"/>
            <a:ext cx="783900" cy="788400"/>
          </a:xfrm>
          <a:prstGeom prst="straightConnector1">
            <a:avLst/>
          </a:prstGeom>
          <a:noFill/>
          <a:ln w="28575" cap="flat" cmpd="sng">
            <a:solidFill>
              <a:schemeClr val="dk1"/>
            </a:solidFill>
            <a:prstDash val="solid"/>
            <a:round/>
            <a:headEnd type="none" w="med" len="med"/>
            <a:tailEnd type="triangle" w="med" len="med"/>
          </a:ln>
        </p:spPr>
      </p:cxnSp>
      <p:cxnSp>
        <p:nvCxnSpPr>
          <p:cNvPr id="789" name="Google Shape;789;p72"/>
          <p:cNvCxnSpPr/>
          <p:nvPr/>
        </p:nvCxnSpPr>
        <p:spPr>
          <a:xfrm>
            <a:off x="3705071" y="3337689"/>
            <a:ext cx="783600" cy="5700"/>
          </a:xfrm>
          <a:prstGeom prst="straightConnector1">
            <a:avLst/>
          </a:prstGeom>
          <a:noFill/>
          <a:ln w="28575" cap="flat" cmpd="sng">
            <a:solidFill>
              <a:schemeClr val="dk1"/>
            </a:solidFill>
            <a:prstDash val="solid"/>
            <a:round/>
            <a:headEnd type="none" w="med" len="med"/>
            <a:tailEnd type="triangle" w="med" len="med"/>
          </a:ln>
        </p:spPr>
      </p:cxnSp>
      <p:cxnSp>
        <p:nvCxnSpPr>
          <p:cNvPr id="790" name="Google Shape;790;p72"/>
          <p:cNvCxnSpPr/>
          <p:nvPr/>
        </p:nvCxnSpPr>
        <p:spPr>
          <a:xfrm>
            <a:off x="3713471" y="3518245"/>
            <a:ext cx="827700" cy="801000"/>
          </a:xfrm>
          <a:prstGeom prst="straightConnector1">
            <a:avLst/>
          </a:prstGeom>
          <a:noFill/>
          <a:ln w="28575" cap="flat" cmpd="sng">
            <a:solidFill>
              <a:schemeClr val="dk1"/>
            </a:solidFill>
            <a:prstDash val="solid"/>
            <a:round/>
            <a:headEnd type="none" w="med" len="med"/>
            <a:tailEnd type="triangle" w="med" len="med"/>
          </a:ln>
        </p:spPr>
      </p:cxnSp>
      <p:sp>
        <p:nvSpPr>
          <p:cNvPr id="791" name="Google Shape;791;p72"/>
          <p:cNvSpPr txBox="1"/>
          <p:nvPr/>
        </p:nvSpPr>
        <p:spPr>
          <a:xfrm>
            <a:off x="4742721" y="2133495"/>
            <a:ext cx="168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EOA : 3558</a:t>
            </a:r>
            <a:endParaRPr b="1">
              <a:latin typeface="Open Sans"/>
              <a:ea typeface="Open Sans"/>
              <a:cs typeface="Open Sans"/>
              <a:sym typeface="Open Sans"/>
            </a:endParaRPr>
          </a:p>
        </p:txBody>
      </p:sp>
      <p:sp>
        <p:nvSpPr>
          <p:cNvPr id="792" name="Google Shape;792;p72"/>
          <p:cNvSpPr txBox="1"/>
          <p:nvPr/>
        </p:nvSpPr>
        <p:spPr>
          <a:xfrm>
            <a:off x="4742721" y="3118190"/>
            <a:ext cx="168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Open Sans"/>
                <a:ea typeface="Open Sans"/>
                <a:cs typeface="Open Sans"/>
                <a:sym typeface="Open Sans"/>
              </a:rPr>
              <a:t>Multi-Sig : 988</a:t>
            </a:r>
            <a:endParaRPr b="1" dirty="0">
              <a:latin typeface="Open Sans"/>
              <a:ea typeface="Open Sans"/>
              <a:cs typeface="Open Sans"/>
              <a:sym typeface="Open Sans"/>
            </a:endParaRPr>
          </a:p>
        </p:txBody>
      </p:sp>
      <p:sp>
        <p:nvSpPr>
          <p:cNvPr id="793" name="Google Shape;793;p72"/>
          <p:cNvSpPr txBox="1"/>
          <p:nvPr/>
        </p:nvSpPr>
        <p:spPr>
          <a:xfrm>
            <a:off x="4742721" y="4074134"/>
            <a:ext cx="235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Open Sans"/>
                <a:ea typeface="Open Sans"/>
                <a:cs typeface="Open Sans"/>
                <a:sym typeface="Open Sans"/>
              </a:rPr>
              <a:t>Governance/Other: 2924</a:t>
            </a:r>
            <a:endParaRPr b="1" dirty="0">
              <a:latin typeface="Open Sans"/>
              <a:ea typeface="Open Sans"/>
              <a:cs typeface="Open Sans"/>
              <a:sym typeface="Open Sans"/>
            </a:endParaRPr>
          </a:p>
        </p:txBody>
      </p:sp>
      <p:sp>
        <p:nvSpPr>
          <p:cNvPr id="794" name="Google Shape;794;p72"/>
          <p:cNvSpPr txBox="1"/>
          <p:nvPr/>
        </p:nvSpPr>
        <p:spPr>
          <a:xfrm>
            <a:off x="6366171" y="2133523"/>
            <a:ext cx="631800" cy="4002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0000"/>
                </a:solidFill>
                <a:latin typeface="Impact"/>
                <a:ea typeface="Impact"/>
                <a:cs typeface="Impact"/>
                <a:sym typeface="Impact"/>
              </a:rPr>
              <a:t>48%</a:t>
            </a:r>
            <a:endParaRPr b="1">
              <a:solidFill>
                <a:srgbClr val="FF0000"/>
              </a:solidFill>
              <a:latin typeface="Impact"/>
              <a:ea typeface="Impact"/>
              <a:cs typeface="Impact"/>
              <a:sym typeface="Impact"/>
            </a:endParaRPr>
          </a:p>
        </p:txBody>
      </p:sp>
      <p:pic>
        <p:nvPicPr>
          <p:cNvPr id="795" name="Google Shape;795;p72"/>
          <p:cNvPicPr preferRelativeResize="0"/>
          <p:nvPr/>
        </p:nvPicPr>
        <p:blipFill>
          <a:blip r:embed="rId4">
            <a:alphaModFix/>
          </a:blip>
          <a:stretch>
            <a:fillRect/>
          </a:stretch>
        </p:blipFill>
        <p:spPr>
          <a:xfrm>
            <a:off x="6434790" y="1583982"/>
            <a:ext cx="494550" cy="494550"/>
          </a:xfrm>
          <a:prstGeom prst="rect">
            <a:avLst/>
          </a:prstGeom>
          <a:noFill/>
          <a:ln>
            <a:noFill/>
          </a:ln>
        </p:spPr>
      </p:pic>
      <p:sp>
        <p:nvSpPr>
          <p:cNvPr id="796" name="Google Shape;796;p72"/>
          <p:cNvSpPr txBox="1"/>
          <p:nvPr/>
        </p:nvSpPr>
        <p:spPr>
          <a:xfrm>
            <a:off x="6442371" y="3103828"/>
            <a:ext cx="631800" cy="400200"/>
          </a:xfrm>
          <a:prstGeom prst="rect">
            <a:avLst/>
          </a:prstGeom>
          <a:solidFill>
            <a:schemeClr val="dk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E06666"/>
                </a:solidFill>
                <a:latin typeface="Impact"/>
                <a:ea typeface="Impact"/>
                <a:cs typeface="Impact"/>
                <a:sym typeface="Impact"/>
              </a:rPr>
              <a:t>13%</a:t>
            </a:r>
            <a:endParaRPr b="1">
              <a:solidFill>
                <a:srgbClr val="E06666"/>
              </a:solidFill>
              <a:latin typeface="Impact"/>
              <a:ea typeface="Impact"/>
              <a:cs typeface="Impact"/>
              <a:sym typeface="Impact"/>
            </a:endParaRPr>
          </a:p>
        </p:txBody>
      </p:sp>
      <p:sp>
        <p:nvSpPr>
          <p:cNvPr id="14" name="Google Shape;792;p72">
            <a:extLst>
              <a:ext uri="{FF2B5EF4-FFF2-40B4-BE49-F238E27FC236}">
                <a16:creationId xmlns:a16="http://schemas.microsoft.com/office/drawing/2014/main" id="{C65E5885-1AB4-3516-FE9E-F8BAA5FC3D0F}"/>
              </a:ext>
            </a:extLst>
          </p:cNvPr>
          <p:cNvSpPr txBox="1"/>
          <p:nvPr/>
        </p:nvSpPr>
        <p:spPr>
          <a:xfrm>
            <a:off x="1235947" y="3023444"/>
            <a:ext cx="244175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FF0000"/>
                </a:solidFill>
                <a:latin typeface="Open Sans"/>
                <a:ea typeface="Open Sans"/>
                <a:cs typeface="Open Sans"/>
                <a:sym typeface="Open Sans"/>
              </a:rPr>
              <a:t>7,470</a:t>
            </a:r>
            <a:r>
              <a:rPr lang="en" sz="1800" dirty="0">
                <a:latin typeface="Open Sans"/>
                <a:ea typeface="Open Sans"/>
                <a:cs typeface="Open Sans"/>
                <a:sym typeface="Open Sans"/>
              </a:rPr>
              <a:t> Upgradeable Proxy Contracts</a:t>
            </a:r>
            <a:endParaRPr sz="1800" dirty="0">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4"/>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lvl="0"/>
            <a:r>
              <a:rPr lang="en-US" dirty="0"/>
              <a:t>What is Ethereum?</a:t>
            </a:r>
            <a:endParaRPr dirty="0"/>
          </a:p>
        </p:txBody>
      </p:sp>
      <p:sp>
        <p:nvSpPr>
          <p:cNvPr id="714" name="Google Shape;714;p64"/>
          <p:cNvSpPr txBox="1">
            <a:spLocks noGrp="1"/>
          </p:cNvSpPr>
          <p:nvPr>
            <p:ph type="body" idx="1"/>
          </p:nvPr>
        </p:nvSpPr>
        <p:spPr>
          <a:xfrm>
            <a:off x="402850" y="1595766"/>
            <a:ext cx="8520600" cy="3726600"/>
          </a:xfrm>
          <a:prstGeom prst="rect">
            <a:avLst/>
          </a:prstGeom>
        </p:spPr>
        <p:txBody>
          <a:bodyPr spcFirstLastPara="1" wrap="square" lIns="91425" tIns="91425" rIns="91425" bIns="91425" anchor="t" anchorCtr="0">
            <a:normAutofit/>
          </a:bodyPr>
          <a:lstStyle/>
          <a:p>
            <a:r>
              <a:rPr lang="en-US" dirty="0"/>
              <a:t>The world computer</a:t>
            </a:r>
            <a:br>
              <a:rPr lang="en-US" sz="1650" dirty="0"/>
            </a:br>
            <a:endParaRPr lang="en-US" sz="1650" dirty="0"/>
          </a:p>
          <a:p>
            <a:r>
              <a:rPr lang="en-US" sz="2000" dirty="0"/>
              <a:t>A global decentralized platform for money</a:t>
            </a:r>
            <a:br>
              <a:rPr lang="en-US" sz="2000" dirty="0"/>
            </a:br>
            <a:endParaRPr lang="en-US" sz="2000" dirty="0"/>
          </a:p>
          <a:p>
            <a:r>
              <a:rPr lang="en-US" sz="1850" dirty="0"/>
              <a:t>Programmable money</a:t>
            </a:r>
            <a:br>
              <a:rPr lang="en-US" sz="1850" dirty="0"/>
            </a:br>
            <a:endParaRPr lang="en-US" dirty="0"/>
          </a:p>
          <a:p>
            <a:r>
              <a:rPr lang="en-US" sz="2000" dirty="0"/>
              <a:t>ETH is the second largest cryptocurrency</a:t>
            </a:r>
          </a:p>
          <a:p>
            <a:pPr lvl="1"/>
            <a:r>
              <a:rPr lang="en-US" sz="2000" dirty="0"/>
              <a:t>$350 billion market capitalization</a:t>
            </a:r>
            <a:endParaRPr lang="en-US" sz="1850" dirty="0"/>
          </a:p>
        </p:txBody>
      </p:sp>
      <p:pic>
        <p:nvPicPr>
          <p:cNvPr id="4" name="Google Shape;72;p14">
            <a:extLst>
              <a:ext uri="{FF2B5EF4-FFF2-40B4-BE49-F238E27FC236}">
                <a16:creationId xmlns:a16="http://schemas.microsoft.com/office/drawing/2014/main" id="{FD06DF85-17A9-3943-6A11-08E0E4BC419C}"/>
              </a:ext>
            </a:extLst>
          </p:cNvPr>
          <p:cNvPicPr preferRelativeResize="0"/>
          <p:nvPr/>
        </p:nvPicPr>
        <p:blipFill>
          <a:blip r:embed="rId3">
            <a:alphaModFix/>
          </a:blip>
          <a:stretch>
            <a:fillRect/>
          </a:stretch>
        </p:blipFill>
        <p:spPr>
          <a:xfrm>
            <a:off x="6759100" y="4850833"/>
            <a:ext cx="2164352" cy="494550"/>
          </a:xfrm>
          <a:prstGeom prst="rect">
            <a:avLst/>
          </a:prstGeom>
          <a:noFill/>
          <a:ln>
            <a:noFill/>
          </a:ln>
        </p:spPr>
      </p:pic>
    </p:spTree>
    <p:extLst>
      <p:ext uri="{BB962C8B-B14F-4D97-AF65-F5344CB8AC3E}">
        <p14:creationId xmlns:p14="http://schemas.microsoft.com/office/powerpoint/2010/main" val="1360529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73"/>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Admin Types-Results</a:t>
            </a:r>
            <a:endParaRPr/>
          </a:p>
        </p:txBody>
      </p:sp>
      <p:pic>
        <p:nvPicPr>
          <p:cNvPr id="802" name="Google Shape;802;p73"/>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803" name="Google Shape;803;p73"/>
          <p:cNvSpPr txBox="1"/>
          <p:nvPr/>
        </p:nvSpPr>
        <p:spPr>
          <a:xfrm>
            <a:off x="859300" y="2300306"/>
            <a:ext cx="168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EOA : 3558</a:t>
            </a:r>
            <a:endParaRPr b="1">
              <a:latin typeface="Open Sans"/>
              <a:ea typeface="Open Sans"/>
              <a:cs typeface="Open Sans"/>
              <a:sym typeface="Open Sans"/>
            </a:endParaRPr>
          </a:p>
        </p:txBody>
      </p:sp>
      <p:sp>
        <p:nvSpPr>
          <p:cNvPr id="804" name="Google Shape;804;p73"/>
          <p:cNvSpPr txBox="1"/>
          <p:nvPr/>
        </p:nvSpPr>
        <p:spPr>
          <a:xfrm>
            <a:off x="859300" y="3285000"/>
            <a:ext cx="168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Multi-Sig : 988</a:t>
            </a:r>
            <a:endParaRPr b="1">
              <a:latin typeface="Open Sans"/>
              <a:ea typeface="Open Sans"/>
              <a:cs typeface="Open Sans"/>
              <a:sym typeface="Open Sans"/>
            </a:endParaRPr>
          </a:p>
        </p:txBody>
      </p:sp>
      <p:sp>
        <p:nvSpPr>
          <p:cNvPr id="805" name="Google Shape;805;p73"/>
          <p:cNvSpPr txBox="1"/>
          <p:nvPr/>
        </p:nvSpPr>
        <p:spPr>
          <a:xfrm>
            <a:off x="859300" y="4240944"/>
            <a:ext cx="235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Open Sans"/>
                <a:ea typeface="Open Sans"/>
                <a:cs typeface="Open Sans"/>
                <a:sym typeface="Open Sans"/>
              </a:rPr>
              <a:t>Governance/Other: 2924</a:t>
            </a:r>
            <a:endParaRPr b="1" dirty="0">
              <a:latin typeface="Open Sans"/>
              <a:ea typeface="Open Sans"/>
              <a:cs typeface="Open Sans"/>
              <a:sym typeface="Open Sans"/>
            </a:endParaRPr>
          </a:p>
        </p:txBody>
      </p:sp>
      <p:sp>
        <p:nvSpPr>
          <p:cNvPr id="806" name="Google Shape;806;p73"/>
          <p:cNvSpPr txBox="1"/>
          <p:nvPr/>
        </p:nvSpPr>
        <p:spPr>
          <a:xfrm>
            <a:off x="2482750" y="2300333"/>
            <a:ext cx="631800" cy="4002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0000"/>
                </a:solidFill>
                <a:latin typeface="Impact"/>
                <a:ea typeface="Impact"/>
                <a:cs typeface="Impact"/>
                <a:sym typeface="Impact"/>
              </a:rPr>
              <a:t>48%</a:t>
            </a:r>
            <a:endParaRPr b="1">
              <a:solidFill>
                <a:srgbClr val="FF0000"/>
              </a:solidFill>
              <a:latin typeface="Impact"/>
              <a:ea typeface="Impact"/>
              <a:cs typeface="Impact"/>
              <a:sym typeface="Impact"/>
            </a:endParaRPr>
          </a:p>
        </p:txBody>
      </p:sp>
      <p:pic>
        <p:nvPicPr>
          <p:cNvPr id="807" name="Google Shape;807;p73"/>
          <p:cNvPicPr preferRelativeResize="0"/>
          <p:nvPr/>
        </p:nvPicPr>
        <p:blipFill>
          <a:blip r:embed="rId4">
            <a:alphaModFix/>
          </a:blip>
          <a:stretch>
            <a:fillRect/>
          </a:stretch>
        </p:blipFill>
        <p:spPr>
          <a:xfrm>
            <a:off x="2551369" y="1750792"/>
            <a:ext cx="494550" cy="494550"/>
          </a:xfrm>
          <a:prstGeom prst="rect">
            <a:avLst/>
          </a:prstGeom>
          <a:noFill/>
          <a:ln>
            <a:noFill/>
          </a:ln>
        </p:spPr>
      </p:pic>
      <p:sp>
        <p:nvSpPr>
          <p:cNvPr id="808" name="Google Shape;808;p73"/>
          <p:cNvSpPr txBox="1"/>
          <p:nvPr/>
        </p:nvSpPr>
        <p:spPr>
          <a:xfrm>
            <a:off x="2558950" y="3270639"/>
            <a:ext cx="631800" cy="400200"/>
          </a:xfrm>
          <a:prstGeom prst="rect">
            <a:avLst/>
          </a:prstGeom>
          <a:solidFill>
            <a:schemeClr val="dk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E06666"/>
                </a:solidFill>
                <a:latin typeface="Impact"/>
                <a:ea typeface="Impact"/>
                <a:cs typeface="Impact"/>
                <a:sym typeface="Impact"/>
              </a:rPr>
              <a:t>13%</a:t>
            </a:r>
            <a:endParaRPr b="1">
              <a:solidFill>
                <a:srgbClr val="E06666"/>
              </a:solidFill>
              <a:latin typeface="Impact"/>
              <a:ea typeface="Impact"/>
              <a:cs typeface="Impact"/>
              <a:sym typeface="Impact"/>
            </a:endParaRPr>
          </a:p>
        </p:txBody>
      </p:sp>
      <p:cxnSp>
        <p:nvCxnSpPr>
          <p:cNvPr id="809" name="Google Shape;809;p73"/>
          <p:cNvCxnSpPr/>
          <p:nvPr/>
        </p:nvCxnSpPr>
        <p:spPr>
          <a:xfrm>
            <a:off x="3512250" y="2412556"/>
            <a:ext cx="1121400" cy="9900"/>
          </a:xfrm>
          <a:prstGeom prst="straightConnector1">
            <a:avLst/>
          </a:prstGeom>
          <a:noFill/>
          <a:ln w="38100" cap="flat" cmpd="sng">
            <a:solidFill>
              <a:schemeClr val="dk1"/>
            </a:solidFill>
            <a:prstDash val="solid"/>
            <a:round/>
            <a:headEnd type="none" w="med" len="med"/>
            <a:tailEnd type="triangle" w="med" len="med"/>
          </a:ln>
        </p:spPr>
      </p:cxnSp>
      <p:pic>
        <p:nvPicPr>
          <p:cNvPr id="810" name="Google Shape;810;p73"/>
          <p:cNvPicPr preferRelativeResize="0"/>
          <p:nvPr/>
        </p:nvPicPr>
        <p:blipFill rotWithShape="1">
          <a:blip r:embed="rId5">
            <a:alphaModFix/>
          </a:blip>
          <a:srcRect t="-2310" r="1458" b="2310"/>
          <a:stretch/>
        </p:blipFill>
        <p:spPr>
          <a:xfrm>
            <a:off x="4946225" y="1209194"/>
            <a:ext cx="3596626" cy="2008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75"/>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Take-Aways</a:t>
            </a:r>
            <a:endParaRPr/>
          </a:p>
        </p:txBody>
      </p:sp>
      <p:sp>
        <p:nvSpPr>
          <p:cNvPr id="830" name="Google Shape;830;p75"/>
          <p:cNvSpPr txBox="1">
            <a:spLocks noGrp="1"/>
          </p:cNvSpPr>
          <p:nvPr>
            <p:ph type="body" idx="1"/>
          </p:nvPr>
        </p:nvSpPr>
        <p:spPr>
          <a:xfrm>
            <a:off x="311700" y="1493028"/>
            <a:ext cx="8520600" cy="3357600"/>
          </a:xfrm>
          <a:prstGeom prst="rect">
            <a:avLst/>
          </a:prstGeom>
        </p:spPr>
        <p:txBody>
          <a:bodyPr spcFirstLastPara="1" wrap="square" lIns="91425" tIns="91425" rIns="91425" bIns="91425" anchor="t" anchorCtr="0">
            <a:normAutofit/>
          </a:bodyPr>
          <a:lstStyle/>
          <a:p>
            <a:pPr marL="368300" indent="-285750">
              <a:lnSpc>
                <a:spcPct val="100000"/>
              </a:lnSpc>
              <a:buSzPts val="2300"/>
            </a:pPr>
            <a:endParaRPr lang="en" sz="1600" dirty="0"/>
          </a:p>
          <a:p>
            <a:pPr marL="368300" indent="-285750">
              <a:lnSpc>
                <a:spcPct val="100000"/>
              </a:lnSpc>
              <a:buSzPts val="2300"/>
            </a:pPr>
            <a:endParaRPr lang="en" sz="1600" dirty="0"/>
          </a:p>
          <a:p>
            <a:pPr marL="368300" indent="-285750">
              <a:lnSpc>
                <a:spcPct val="100000"/>
              </a:lnSpc>
              <a:buSzPts val="2300"/>
            </a:pPr>
            <a:r>
              <a:rPr lang="en" sz="1600" dirty="0"/>
              <a:t>Immutability is </a:t>
            </a:r>
            <a:r>
              <a:rPr lang="en" sz="1700" b="1" dirty="0">
                <a:solidFill>
                  <a:srgbClr val="FF0000"/>
                </a:solidFill>
              </a:rPr>
              <a:t>Oversold</a:t>
            </a:r>
            <a:br>
              <a:rPr lang="en" sz="1600" b="1" dirty="0"/>
            </a:br>
            <a:endParaRPr sz="1600" b="1" dirty="0"/>
          </a:p>
          <a:p>
            <a:pPr marL="914400" lvl="1" indent="-349250" algn="l" rtl="0">
              <a:lnSpc>
                <a:spcPct val="100000"/>
              </a:lnSpc>
              <a:spcBef>
                <a:spcPts val="0"/>
              </a:spcBef>
              <a:spcAft>
                <a:spcPts val="0"/>
              </a:spcAft>
              <a:buSzPts val="1900"/>
              <a:buChar char="○"/>
            </a:pPr>
            <a:r>
              <a:rPr lang="en" sz="1600" dirty="0"/>
              <a:t>Upgradeable contracts</a:t>
            </a:r>
            <a:br>
              <a:rPr lang="en" sz="1600" dirty="0"/>
            </a:br>
            <a:endParaRPr sz="1600" dirty="0"/>
          </a:p>
          <a:p>
            <a:pPr marL="914400" lvl="1" indent="-317500" algn="l" rtl="0">
              <a:lnSpc>
                <a:spcPct val="100000"/>
              </a:lnSpc>
              <a:spcBef>
                <a:spcPts val="0"/>
              </a:spcBef>
              <a:spcAft>
                <a:spcPts val="0"/>
              </a:spcAft>
              <a:buSzPts val="1400"/>
              <a:buChar char="○"/>
            </a:pPr>
            <a:r>
              <a:rPr lang="en" sz="1600" b="1" dirty="0">
                <a:solidFill>
                  <a:srgbClr val="FF0000"/>
                </a:solidFill>
              </a:rPr>
              <a:t>50%</a:t>
            </a:r>
            <a:r>
              <a:rPr lang="en" sz="1600" dirty="0"/>
              <a:t> of admins are EOA and </a:t>
            </a:r>
            <a:r>
              <a:rPr lang="en" sz="1600" b="1" dirty="0">
                <a:solidFill>
                  <a:srgbClr val="FF0000"/>
                </a:solidFill>
              </a:rPr>
              <a:t>14%</a:t>
            </a:r>
            <a:r>
              <a:rPr lang="en" sz="1600" dirty="0"/>
              <a:t> are Multi-Sig</a:t>
            </a:r>
            <a:br>
              <a:rPr lang="en" dirty="0"/>
            </a:br>
            <a:br>
              <a:rPr lang="en" sz="1400" dirty="0"/>
            </a:br>
            <a:endParaRPr sz="1600" dirty="0"/>
          </a:p>
          <a:p>
            <a:pPr>
              <a:lnSpc>
                <a:spcPct val="100000"/>
              </a:lnSpc>
            </a:pPr>
            <a:r>
              <a:rPr lang="en" sz="1600" dirty="0"/>
              <a:t>Our model is generic and not stick into library artifacts</a:t>
            </a:r>
            <a:br>
              <a:rPr lang="en" dirty="0"/>
            </a:br>
            <a:endParaRPr dirty="0"/>
          </a:p>
        </p:txBody>
      </p:sp>
      <p:pic>
        <p:nvPicPr>
          <p:cNvPr id="831" name="Google Shape;831;p75"/>
          <p:cNvPicPr preferRelativeResize="0"/>
          <p:nvPr/>
        </p:nvPicPr>
        <p:blipFill>
          <a:blip r:embed="rId3">
            <a:alphaModFix/>
          </a:blip>
          <a:stretch>
            <a:fillRect/>
          </a:stretch>
        </p:blipFill>
        <p:spPr>
          <a:xfrm>
            <a:off x="6759100" y="4850833"/>
            <a:ext cx="2164352" cy="494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688" y="2528865"/>
            <a:ext cx="7703484" cy="1212352"/>
          </a:xfrm>
        </p:spPr>
        <p:txBody>
          <a:bodyPr>
            <a:noAutofit/>
          </a:bodyPr>
          <a:lstStyle/>
          <a:p>
            <a:r>
              <a:rPr lang="en-CA" sz="3600" b="1" dirty="0"/>
              <a:t>Oracles:</a:t>
            </a:r>
            <a:br>
              <a:rPr lang="en-CA" sz="3600" b="1" dirty="0"/>
            </a:br>
            <a:r>
              <a:rPr lang="en-CA" sz="3600" b="1" dirty="0"/>
              <a:t>From Ground Truth to Market Manipulation</a:t>
            </a:r>
            <a:endParaRPr lang="en-US" sz="36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32</a:t>
            </a:fld>
            <a:endParaRPr lang="en-US"/>
          </a:p>
        </p:txBody>
      </p:sp>
      <p:sp>
        <p:nvSpPr>
          <p:cNvPr id="6" name="Rectangle 5">
            <a:extLst>
              <a:ext uri="{FF2B5EF4-FFF2-40B4-BE49-F238E27FC236}">
                <a16:creationId xmlns:a16="http://schemas.microsoft.com/office/drawing/2014/main" id="{76E1D6E4-2E27-2CB2-BCE1-2E9623B6B479}"/>
              </a:ext>
            </a:extLst>
          </p:cNvPr>
          <p:cNvSpPr/>
          <p:nvPr/>
        </p:nvSpPr>
        <p:spPr>
          <a:xfrm>
            <a:off x="4468339" y="2703612"/>
            <a:ext cx="226344" cy="271934"/>
          </a:xfrm>
          <a:prstGeom prst="rect">
            <a:avLst/>
          </a:prstGeom>
        </p:spPr>
        <p:txBody>
          <a:bodyPr wrap="none">
            <a:spAutoFit/>
          </a:bodyPr>
          <a:lstStyle/>
          <a:p>
            <a:r>
              <a:rPr lang="en-CA" sz="1167" dirty="0"/>
              <a:t> </a:t>
            </a:r>
            <a:endParaRPr lang="en-US" sz="1167" dirty="0"/>
          </a:p>
        </p:txBody>
      </p:sp>
      <p:sp>
        <p:nvSpPr>
          <p:cNvPr id="7" name="TextBox 6">
            <a:extLst>
              <a:ext uri="{FF2B5EF4-FFF2-40B4-BE49-F238E27FC236}">
                <a16:creationId xmlns:a16="http://schemas.microsoft.com/office/drawing/2014/main" id="{EE6FD5C8-5BC0-AE1D-433B-A32DA15E72A9}"/>
              </a:ext>
            </a:extLst>
          </p:cNvPr>
          <p:cNvSpPr txBox="1"/>
          <p:nvPr/>
        </p:nvSpPr>
        <p:spPr>
          <a:xfrm>
            <a:off x="2098459" y="4587641"/>
            <a:ext cx="5227713" cy="400110"/>
          </a:xfrm>
          <a:prstGeom prst="rect">
            <a:avLst/>
          </a:prstGeom>
          <a:noFill/>
        </p:spPr>
        <p:txBody>
          <a:bodyPr wrap="none" rtlCol="0">
            <a:spAutoFit/>
          </a:bodyPr>
          <a:lstStyle/>
          <a:p>
            <a:r>
              <a:rPr lang="en-US" sz="2000" b="1" dirty="0">
                <a:solidFill>
                  <a:schemeClr val="bg1"/>
                </a:solidFill>
              </a:rPr>
              <a:t>Pushing Real-World Data into Blockchain</a:t>
            </a:r>
          </a:p>
        </p:txBody>
      </p:sp>
    </p:spTree>
    <p:extLst>
      <p:ext uri="{BB962C8B-B14F-4D97-AF65-F5344CB8AC3E}">
        <p14:creationId xmlns:p14="http://schemas.microsoft.com/office/powerpoint/2010/main" val="2369007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36"/>
          <p:cNvSpPr txBox="1">
            <a:spLocks noGrp="1"/>
          </p:cNvSpPr>
          <p:nvPr>
            <p:ph type="title"/>
          </p:nvPr>
        </p:nvSpPr>
        <p:spPr>
          <a:xfrm>
            <a:off x="753825" y="705850"/>
            <a:ext cx="7444800" cy="646500"/>
          </a:xfrm>
          <a:prstGeom prst="rect">
            <a:avLst/>
          </a:prstGeom>
        </p:spPr>
        <p:txBody>
          <a:bodyPr spcFirstLastPara="1" wrap="square" lIns="91425" tIns="91425" rIns="91425" bIns="91425" anchor="t" anchorCtr="0">
            <a:noAutofit/>
          </a:bodyPr>
          <a:lstStyle/>
          <a:p>
            <a:r>
              <a:rPr lang="en" dirty="0"/>
              <a:t>Systematization of Knowledge (</a:t>
            </a:r>
            <a:r>
              <a:rPr lang="en" dirty="0" err="1"/>
              <a:t>SoK</a:t>
            </a:r>
            <a:r>
              <a:rPr lang="en" dirty="0"/>
              <a:t>)</a:t>
            </a:r>
            <a:endParaRPr dirty="0"/>
          </a:p>
        </p:txBody>
      </p:sp>
      <p:sp>
        <p:nvSpPr>
          <p:cNvPr id="2666" name="Google Shape;2666;p36"/>
          <p:cNvSpPr txBox="1">
            <a:spLocks noGrp="1"/>
          </p:cNvSpPr>
          <p:nvPr>
            <p:ph type="body" idx="1"/>
          </p:nvPr>
        </p:nvSpPr>
        <p:spPr>
          <a:xfrm>
            <a:off x="753825" y="1742364"/>
            <a:ext cx="7590300" cy="3487200"/>
          </a:xfrm>
          <a:prstGeom prst="rect">
            <a:avLst/>
          </a:prstGeom>
        </p:spPr>
        <p:txBody>
          <a:bodyPr spcFirstLastPara="1" wrap="square" lIns="91425" tIns="91425" rIns="91425" bIns="91425" anchor="t" anchorCtr="0">
            <a:noAutofit/>
          </a:bodyPr>
          <a:lstStyle/>
          <a:p>
            <a:pPr marL="0" indent="0">
              <a:buNone/>
            </a:pPr>
            <a:endParaRPr sz="1700" dirty="0"/>
          </a:p>
          <a:p>
            <a:pPr indent="-336550">
              <a:buSzPts val="1700"/>
            </a:pPr>
            <a:r>
              <a:rPr lang="en" sz="1700" dirty="0"/>
              <a:t>A specialized modular framework to analyze oracles</a:t>
            </a:r>
            <a:br>
              <a:rPr lang="en" sz="1700" dirty="0"/>
            </a:br>
            <a:endParaRPr sz="1700" dirty="0"/>
          </a:p>
          <a:p>
            <a:pPr indent="-336550">
              <a:buSzPts val="1700"/>
            </a:pPr>
            <a:r>
              <a:rPr lang="en" sz="1700" dirty="0"/>
              <a:t>Systemize the design alternatives for oracles</a:t>
            </a:r>
            <a:br>
              <a:rPr lang="en" sz="1700" dirty="0"/>
            </a:br>
            <a:endParaRPr sz="1700" dirty="0"/>
          </a:p>
          <a:p>
            <a:pPr indent="-336550">
              <a:buSzPts val="1700"/>
            </a:pPr>
            <a:r>
              <a:rPr lang="en" sz="1700" dirty="0"/>
              <a:t>Attacks and mitigation strategies</a:t>
            </a:r>
            <a:br>
              <a:rPr lang="en" sz="1700" dirty="0"/>
            </a:br>
            <a:endParaRPr sz="1700" dirty="0"/>
          </a:p>
          <a:p>
            <a:pPr indent="-336550">
              <a:buSzPts val="1700"/>
            </a:pPr>
            <a:r>
              <a:rPr lang="en" sz="1700" dirty="0"/>
              <a:t>How to rethink oracle design</a:t>
            </a:r>
            <a:endParaRPr sz="1700" dirty="0"/>
          </a:p>
          <a:p>
            <a:pPr indent="0">
              <a:buNone/>
            </a:pPr>
            <a:endParaRPr sz="1700" dirty="0"/>
          </a:p>
        </p:txBody>
      </p:sp>
      <p:pic>
        <p:nvPicPr>
          <p:cNvPr id="88" name="Google Shape;831;p75">
            <a:extLst>
              <a:ext uri="{FF2B5EF4-FFF2-40B4-BE49-F238E27FC236}">
                <a16:creationId xmlns:a16="http://schemas.microsoft.com/office/drawing/2014/main" id="{BCE29E09-0FEE-EBDC-5AEA-AB30FBA84398}"/>
              </a:ext>
            </a:extLst>
          </p:cNvPr>
          <p:cNvPicPr preferRelativeResize="0"/>
          <p:nvPr/>
        </p:nvPicPr>
        <p:blipFill>
          <a:blip r:embed="rId3">
            <a:alphaModFix/>
          </a:blip>
          <a:stretch>
            <a:fillRect/>
          </a:stretch>
        </p:blipFill>
        <p:spPr>
          <a:xfrm>
            <a:off x="6759100" y="4850833"/>
            <a:ext cx="2164352" cy="494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02"/>
        <p:cNvGrpSpPr/>
        <p:nvPr/>
      </p:nvGrpSpPr>
      <p:grpSpPr>
        <a:xfrm>
          <a:off x="0" y="0"/>
          <a:ext cx="0" cy="0"/>
          <a:chOff x="0" y="0"/>
          <a:chExt cx="0" cy="0"/>
        </a:xfrm>
      </p:grpSpPr>
      <p:sp>
        <p:nvSpPr>
          <p:cNvPr id="3603" name="Google Shape;3603;p46"/>
          <p:cNvSpPr txBox="1">
            <a:spLocks noGrp="1"/>
          </p:cNvSpPr>
          <p:nvPr>
            <p:ph type="title"/>
          </p:nvPr>
        </p:nvSpPr>
        <p:spPr>
          <a:xfrm>
            <a:off x="753825" y="705850"/>
            <a:ext cx="7444800" cy="646500"/>
          </a:xfrm>
          <a:prstGeom prst="rect">
            <a:avLst/>
          </a:prstGeom>
        </p:spPr>
        <p:txBody>
          <a:bodyPr spcFirstLastPara="1" wrap="square" lIns="91425" tIns="91425" rIns="91425" bIns="91425" anchor="t" anchorCtr="0">
            <a:noAutofit/>
          </a:bodyPr>
          <a:lstStyle/>
          <a:p>
            <a:r>
              <a:rPr lang="en"/>
              <a:t>What is an Oracle?</a:t>
            </a:r>
            <a:endParaRPr/>
          </a:p>
        </p:txBody>
      </p:sp>
      <p:sp>
        <p:nvSpPr>
          <p:cNvPr id="3604" name="Google Shape;3604;p46"/>
          <p:cNvSpPr txBox="1">
            <a:spLocks noGrp="1"/>
          </p:cNvSpPr>
          <p:nvPr>
            <p:ph type="body" idx="1"/>
          </p:nvPr>
        </p:nvSpPr>
        <p:spPr>
          <a:xfrm>
            <a:off x="753825" y="1370575"/>
            <a:ext cx="7590300" cy="3487200"/>
          </a:xfrm>
          <a:prstGeom prst="rect">
            <a:avLst/>
          </a:prstGeom>
        </p:spPr>
        <p:txBody>
          <a:bodyPr spcFirstLastPara="1" wrap="square" lIns="91425" tIns="91425" rIns="91425" bIns="91425" anchor="t" anchorCtr="0">
            <a:noAutofit/>
          </a:bodyPr>
          <a:lstStyle/>
          <a:p>
            <a:pPr indent="0">
              <a:buNone/>
            </a:pPr>
            <a:endParaRPr sz="1700" dirty="0"/>
          </a:p>
          <a:p>
            <a:pPr marL="0" indent="0">
              <a:buNone/>
            </a:pPr>
            <a:endParaRPr sz="1700" dirty="0"/>
          </a:p>
          <a:p>
            <a:pPr indent="0">
              <a:buNone/>
            </a:pPr>
            <a:endParaRPr sz="1700" dirty="0"/>
          </a:p>
          <a:p>
            <a:pPr indent="0">
              <a:buNone/>
            </a:pPr>
            <a:r>
              <a:rPr lang="en" sz="1900" b="1" dirty="0"/>
              <a:t> An oracle is a bridge or gateway that connects the off-chain real world knowledge and the on-chain blockchain network.</a:t>
            </a:r>
            <a:endParaRPr sz="1900" b="1" dirty="0"/>
          </a:p>
          <a:p>
            <a:pPr indent="0">
              <a:buNone/>
            </a:pPr>
            <a:endParaRPr sz="1700" dirty="0"/>
          </a:p>
          <a:p>
            <a:pPr indent="0">
              <a:buNone/>
            </a:pPr>
            <a:endParaRPr sz="1700" dirty="0"/>
          </a:p>
          <a:p>
            <a:pPr indent="0">
              <a:buNone/>
            </a:pPr>
            <a:endParaRPr sz="1700" dirty="0"/>
          </a:p>
          <a:p>
            <a:pPr indent="0">
              <a:buNone/>
            </a:pPr>
            <a:r>
              <a:rPr lang="en" sz="1700" dirty="0"/>
              <a:t>The Oracle Problem is real &amp; </a:t>
            </a:r>
            <a:r>
              <a:rPr lang="en" sz="1700" b="1" dirty="0"/>
              <a:t>still</a:t>
            </a:r>
            <a:r>
              <a:rPr lang="en" sz="1700" dirty="0"/>
              <a:t> an open problem.</a:t>
            </a:r>
            <a:endParaRPr sz="1700" dirty="0"/>
          </a:p>
        </p:txBody>
      </p:sp>
      <p:pic>
        <p:nvPicPr>
          <p:cNvPr id="87" name="Google Shape;831;p75">
            <a:extLst>
              <a:ext uri="{FF2B5EF4-FFF2-40B4-BE49-F238E27FC236}">
                <a16:creationId xmlns:a16="http://schemas.microsoft.com/office/drawing/2014/main" id="{7E4DACD8-8477-CC71-0947-A4F36AFC8790}"/>
              </a:ext>
            </a:extLst>
          </p:cNvPr>
          <p:cNvPicPr preferRelativeResize="0"/>
          <p:nvPr/>
        </p:nvPicPr>
        <p:blipFill>
          <a:blip r:embed="rId3">
            <a:alphaModFix/>
          </a:blip>
          <a:stretch>
            <a:fillRect/>
          </a:stretch>
        </p:blipFill>
        <p:spPr>
          <a:xfrm>
            <a:off x="6759100" y="4850833"/>
            <a:ext cx="2164352" cy="494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91"/>
        <p:cNvGrpSpPr/>
        <p:nvPr/>
      </p:nvGrpSpPr>
      <p:grpSpPr>
        <a:xfrm>
          <a:off x="0" y="0"/>
          <a:ext cx="0" cy="0"/>
          <a:chOff x="0" y="0"/>
          <a:chExt cx="0" cy="0"/>
        </a:xfrm>
      </p:grpSpPr>
      <p:sp>
        <p:nvSpPr>
          <p:cNvPr id="3692" name="Google Shape;3692;p47"/>
          <p:cNvSpPr txBox="1">
            <a:spLocks noGrp="1"/>
          </p:cNvSpPr>
          <p:nvPr>
            <p:ph type="title"/>
          </p:nvPr>
        </p:nvSpPr>
        <p:spPr>
          <a:xfrm>
            <a:off x="753825" y="705850"/>
            <a:ext cx="7444800" cy="646500"/>
          </a:xfrm>
          <a:prstGeom prst="rect">
            <a:avLst/>
          </a:prstGeom>
        </p:spPr>
        <p:txBody>
          <a:bodyPr spcFirstLastPara="1" wrap="square" lIns="91425" tIns="91425" rIns="91425" bIns="91425" anchor="t" anchorCtr="0">
            <a:noAutofit/>
          </a:bodyPr>
          <a:lstStyle/>
          <a:p>
            <a:r>
              <a:rPr lang="en" dirty="0"/>
              <a:t>How to Systemize It?!</a:t>
            </a:r>
            <a:endParaRPr dirty="0"/>
          </a:p>
        </p:txBody>
      </p:sp>
      <p:sp>
        <p:nvSpPr>
          <p:cNvPr id="3693" name="Google Shape;3693;p47"/>
          <p:cNvSpPr txBox="1">
            <a:spLocks noGrp="1"/>
          </p:cNvSpPr>
          <p:nvPr>
            <p:ph type="body" idx="1"/>
          </p:nvPr>
        </p:nvSpPr>
        <p:spPr>
          <a:xfrm>
            <a:off x="753825" y="1370575"/>
            <a:ext cx="7590300" cy="3487200"/>
          </a:xfrm>
          <a:prstGeom prst="rect">
            <a:avLst/>
          </a:prstGeom>
        </p:spPr>
        <p:txBody>
          <a:bodyPr spcFirstLastPara="1" wrap="square" lIns="91425" tIns="91425" rIns="91425" bIns="91425" anchor="t" anchorCtr="0">
            <a:noAutofit/>
          </a:bodyPr>
          <a:lstStyle/>
          <a:p>
            <a:pPr marL="0" indent="0">
              <a:buNone/>
            </a:pPr>
            <a:endParaRPr lang="en" sz="1900" b="1" dirty="0"/>
          </a:p>
          <a:p>
            <a:pPr marL="0" indent="0">
              <a:buNone/>
            </a:pPr>
            <a:r>
              <a:rPr lang="en" sz="1900" b="1" dirty="0"/>
              <a:t>Previous works:</a:t>
            </a:r>
            <a:endParaRPr sz="1900" b="1" dirty="0"/>
          </a:p>
          <a:p>
            <a:pPr marL="0" indent="0">
              <a:buNone/>
            </a:pPr>
            <a:endParaRPr sz="1900" b="1" dirty="0"/>
          </a:p>
          <a:p>
            <a:pPr indent="-323850">
              <a:buSzPts val="1500"/>
            </a:pPr>
            <a:r>
              <a:rPr lang="en" sz="1500" dirty="0"/>
              <a:t>Think of it as black box</a:t>
            </a:r>
            <a:br>
              <a:rPr lang="en" sz="1500" dirty="0"/>
            </a:br>
            <a:endParaRPr sz="1500" dirty="0"/>
          </a:p>
          <a:p>
            <a:pPr indent="-323850">
              <a:buSzPts val="1500"/>
            </a:pPr>
            <a:r>
              <a:rPr lang="en" sz="1500" dirty="0"/>
              <a:t>Systemize it based of </a:t>
            </a:r>
            <a:br>
              <a:rPr lang="en" sz="1500" dirty="0"/>
            </a:br>
            <a:r>
              <a:rPr lang="en" sz="1500" dirty="0"/>
              <a:t>input, outputs, function</a:t>
            </a:r>
            <a:br>
              <a:rPr lang="en" sz="1500" dirty="0"/>
            </a:br>
            <a:endParaRPr sz="1500" dirty="0"/>
          </a:p>
          <a:p>
            <a:pPr indent="-323850">
              <a:buSzPts val="1500"/>
            </a:pPr>
            <a:r>
              <a:rPr lang="en" sz="1500" dirty="0"/>
              <a:t>Didn’t dive into the </a:t>
            </a:r>
            <a:br>
              <a:rPr lang="en" sz="1500" dirty="0"/>
            </a:br>
            <a:r>
              <a:rPr lang="en" sz="1500" dirty="0"/>
              <a:t>details enough</a:t>
            </a:r>
            <a:endParaRPr sz="1500" dirty="0"/>
          </a:p>
          <a:p>
            <a:pPr marL="0" indent="0">
              <a:buNone/>
            </a:pPr>
            <a:endParaRPr sz="1700" dirty="0"/>
          </a:p>
          <a:p>
            <a:pPr marL="0" indent="0">
              <a:buNone/>
            </a:pPr>
            <a:endParaRPr sz="1700" dirty="0"/>
          </a:p>
          <a:p>
            <a:pPr indent="0">
              <a:buNone/>
            </a:pPr>
            <a:endParaRPr sz="1700" dirty="0"/>
          </a:p>
          <a:p>
            <a:pPr indent="0">
              <a:buNone/>
            </a:pPr>
            <a:endParaRPr sz="1700" dirty="0"/>
          </a:p>
          <a:p>
            <a:pPr indent="0">
              <a:buNone/>
            </a:pPr>
            <a:endParaRPr sz="1700" dirty="0"/>
          </a:p>
          <a:p>
            <a:pPr indent="0">
              <a:buNone/>
            </a:pPr>
            <a:r>
              <a:rPr lang="en" sz="1900" b="1" dirty="0"/>
              <a:t> </a:t>
            </a:r>
            <a:endParaRPr sz="1700" dirty="0"/>
          </a:p>
        </p:txBody>
      </p:sp>
      <p:pic>
        <p:nvPicPr>
          <p:cNvPr id="3777" name="Google Shape;3777;p47"/>
          <p:cNvPicPr preferRelativeResize="0"/>
          <p:nvPr/>
        </p:nvPicPr>
        <p:blipFill>
          <a:blip r:embed="rId3">
            <a:alphaModFix/>
          </a:blip>
          <a:stretch>
            <a:fillRect/>
          </a:stretch>
        </p:blipFill>
        <p:spPr>
          <a:xfrm>
            <a:off x="4594000" y="2465162"/>
            <a:ext cx="3176226" cy="1245700"/>
          </a:xfrm>
          <a:prstGeom prst="rect">
            <a:avLst/>
          </a:prstGeom>
          <a:noFill/>
          <a:ln>
            <a:noFill/>
          </a:ln>
        </p:spPr>
      </p:pic>
      <p:pic>
        <p:nvPicPr>
          <p:cNvPr id="89" name="Google Shape;831;p75">
            <a:extLst>
              <a:ext uri="{FF2B5EF4-FFF2-40B4-BE49-F238E27FC236}">
                <a16:creationId xmlns:a16="http://schemas.microsoft.com/office/drawing/2014/main" id="{A2279B82-E4DA-D32F-32C4-6FA2C8B89D52}"/>
              </a:ext>
            </a:extLst>
          </p:cNvPr>
          <p:cNvPicPr preferRelativeResize="0"/>
          <p:nvPr/>
        </p:nvPicPr>
        <p:blipFill>
          <a:blip r:embed="rId4">
            <a:alphaModFix/>
          </a:blip>
          <a:stretch>
            <a:fillRect/>
          </a:stretch>
        </p:blipFill>
        <p:spPr>
          <a:xfrm>
            <a:off x="6759100" y="4850833"/>
            <a:ext cx="2164352" cy="494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75"/>
        <p:cNvGrpSpPr/>
        <p:nvPr/>
      </p:nvGrpSpPr>
      <p:grpSpPr>
        <a:xfrm>
          <a:off x="0" y="0"/>
          <a:ext cx="0" cy="0"/>
          <a:chOff x="0" y="0"/>
          <a:chExt cx="0" cy="0"/>
        </a:xfrm>
      </p:grpSpPr>
      <p:sp>
        <p:nvSpPr>
          <p:cNvPr id="3876" name="Google Shape;3876;p49"/>
          <p:cNvSpPr txBox="1">
            <a:spLocks noGrp="1"/>
          </p:cNvSpPr>
          <p:nvPr>
            <p:ph type="title"/>
          </p:nvPr>
        </p:nvSpPr>
        <p:spPr>
          <a:xfrm>
            <a:off x="753825" y="705850"/>
            <a:ext cx="7444800" cy="646500"/>
          </a:xfrm>
          <a:prstGeom prst="rect">
            <a:avLst/>
          </a:prstGeom>
        </p:spPr>
        <p:txBody>
          <a:bodyPr spcFirstLastPara="1" wrap="square" lIns="91425" tIns="91425" rIns="91425" bIns="91425" anchor="t" anchorCtr="0">
            <a:noAutofit/>
          </a:bodyPr>
          <a:lstStyle/>
          <a:p>
            <a:r>
              <a:rPr lang="en" dirty="0"/>
              <a:t>How to Systemize It?!</a:t>
            </a:r>
            <a:endParaRPr dirty="0"/>
          </a:p>
        </p:txBody>
      </p:sp>
      <p:sp>
        <p:nvSpPr>
          <p:cNvPr id="3877" name="Google Shape;3877;p49"/>
          <p:cNvSpPr txBox="1">
            <a:spLocks noGrp="1"/>
          </p:cNvSpPr>
          <p:nvPr>
            <p:ph type="body" idx="1"/>
          </p:nvPr>
        </p:nvSpPr>
        <p:spPr>
          <a:xfrm>
            <a:off x="681075" y="1392400"/>
            <a:ext cx="7590300" cy="3487200"/>
          </a:xfrm>
          <a:prstGeom prst="rect">
            <a:avLst/>
          </a:prstGeom>
        </p:spPr>
        <p:txBody>
          <a:bodyPr spcFirstLastPara="1" wrap="square" lIns="91425" tIns="91425" rIns="91425" bIns="91425" anchor="t" anchorCtr="0">
            <a:noAutofit/>
          </a:bodyPr>
          <a:lstStyle/>
          <a:p>
            <a:pPr marL="0" indent="0">
              <a:buNone/>
            </a:pPr>
            <a:endParaRPr sz="1700"/>
          </a:p>
          <a:p>
            <a:pPr marL="0" indent="0">
              <a:buNone/>
            </a:pPr>
            <a:endParaRPr sz="1700"/>
          </a:p>
          <a:p>
            <a:pPr indent="0">
              <a:buNone/>
            </a:pPr>
            <a:endParaRPr sz="1700"/>
          </a:p>
          <a:p>
            <a:pPr indent="0">
              <a:buNone/>
            </a:pPr>
            <a:endParaRPr sz="1700"/>
          </a:p>
          <a:p>
            <a:pPr indent="0">
              <a:buNone/>
            </a:pPr>
            <a:endParaRPr sz="1700"/>
          </a:p>
          <a:p>
            <a:pPr indent="0">
              <a:buNone/>
            </a:pPr>
            <a:r>
              <a:rPr lang="en" sz="1900" b="1"/>
              <a:t> </a:t>
            </a:r>
            <a:endParaRPr sz="1700"/>
          </a:p>
        </p:txBody>
      </p:sp>
      <p:pic>
        <p:nvPicPr>
          <p:cNvPr id="3961" name="Google Shape;3961;p49"/>
          <p:cNvPicPr preferRelativeResize="0"/>
          <p:nvPr/>
        </p:nvPicPr>
        <p:blipFill>
          <a:blip r:embed="rId3">
            <a:alphaModFix/>
          </a:blip>
          <a:stretch>
            <a:fillRect/>
          </a:stretch>
        </p:blipFill>
        <p:spPr>
          <a:xfrm>
            <a:off x="1426547" y="2540941"/>
            <a:ext cx="1190710" cy="646500"/>
          </a:xfrm>
          <a:prstGeom prst="rect">
            <a:avLst/>
          </a:prstGeom>
          <a:noFill/>
          <a:ln>
            <a:noFill/>
          </a:ln>
        </p:spPr>
      </p:pic>
      <p:pic>
        <p:nvPicPr>
          <p:cNvPr id="3962" name="Google Shape;3962;p49"/>
          <p:cNvPicPr preferRelativeResize="0"/>
          <p:nvPr/>
        </p:nvPicPr>
        <p:blipFill>
          <a:blip r:embed="rId4">
            <a:alphaModFix/>
          </a:blip>
          <a:stretch>
            <a:fillRect/>
          </a:stretch>
        </p:blipFill>
        <p:spPr>
          <a:xfrm rot="-2237797">
            <a:off x="3412662" y="1892626"/>
            <a:ext cx="2787015" cy="2787010"/>
          </a:xfrm>
          <a:prstGeom prst="rect">
            <a:avLst/>
          </a:prstGeom>
          <a:noFill/>
          <a:ln>
            <a:noFill/>
          </a:ln>
        </p:spPr>
      </p:pic>
      <p:sp>
        <p:nvSpPr>
          <p:cNvPr id="3963" name="Google Shape;3963;p49"/>
          <p:cNvSpPr txBox="1"/>
          <p:nvPr/>
        </p:nvSpPr>
        <p:spPr>
          <a:xfrm>
            <a:off x="841122" y="2078141"/>
            <a:ext cx="2846400" cy="400200"/>
          </a:xfrm>
          <a:prstGeom prst="rect">
            <a:avLst/>
          </a:prstGeom>
          <a:noFill/>
          <a:ln>
            <a:noFill/>
          </a:ln>
        </p:spPr>
        <p:txBody>
          <a:bodyPr spcFirstLastPara="1" wrap="square" lIns="91425" tIns="91425" rIns="91425" bIns="91425" anchor="t" anchorCtr="0">
            <a:spAutoFit/>
          </a:bodyPr>
          <a:lstStyle/>
          <a:p>
            <a:r>
              <a:rPr lang="en" dirty="0"/>
              <a:t>Put myself on data’s shoes</a:t>
            </a:r>
            <a:endParaRPr dirty="0"/>
          </a:p>
        </p:txBody>
      </p:sp>
      <p:pic>
        <p:nvPicPr>
          <p:cNvPr id="3964" name="Google Shape;3964;p49"/>
          <p:cNvPicPr preferRelativeResize="0"/>
          <p:nvPr/>
        </p:nvPicPr>
        <p:blipFill>
          <a:blip r:embed="rId5">
            <a:alphaModFix/>
          </a:blip>
          <a:stretch>
            <a:fillRect/>
          </a:stretch>
        </p:blipFill>
        <p:spPr>
          <a:xfrm>
            <a:off x="6424075" y="3405425"/>
            <a:ext cx="1304200" cy="1304200"/>
          </a:xfrm>
          <a:prstGeom prst="rect">
            <a:avLst/>
          </a:prstGeom>
          <a:noFill/>
          <a:ln>
            <a:noFill/>
          </a:ln>
        </p:spPr>
      </p:pic>
      <p:sp>
        <p:nvSpPr>
          <p:cNvPr id="3965" name="Google Shape;3965;p49"/>
          <p:cNvSpPr txBox="1"/>
          <p:nvPr/>
        </p:nvSpPr>
        <p:spPr>
          <a:xfrm>
            <a:off x="6526575" y="4368525"/>
            <a:ext cx="1099200" cy="400200"/>
          </a:xfrm>
          <a:prstGeom prst="rect">
            <a:avLst/>
          </a:prstGeom>
          <a:noFill/>
          <a:ln>
            <a:noFill/>
          </a:ln>
        </p:spPr>
        <p:txBody>
          <a:bodyPr spcFirstLastPara="1" wrap="square" lIns="91425" tIns="91425" rIns="91425" bIns="91425" anchor="t" anchorCtr="0">
            <a:spAutoFit/>
          </a:bodyPr>
          <a:lstStyle/>
          <a:p>
            <a:r>
              <a:rPr lang="en"/>
              <a:t>Blockchain</a:t>
            </a:r>
            <a:endParaRPr/>
          </a:p>
        </p:txBody>
      </p:sp>
      <p:pic>
        <p:nvPicPr>
          <p:cNvPr id="92" name="Google Shape;831;p75">
            <a:extLst>
              <a:ext uri="{FF2B5EF4-FFF2-40B4-BE49-F238E27FC236}">
                <a16:creationId xmlns:a16="http://schemas.microsoft.com/office/drawing/2014/main" id="{D0BFB619-0939-9E22-0B92-793E10D08DA3}"/>
              </a:ext>
            </a:extLst>
          </p:cNvPr>
          <p:cNvPicPr preferRelativeResize="0"/>
          <p:nvPr/>
        </p:nvPicPr>
        <p:blipFill>
          <a:blip r:embed="rId6">
            <a:alphaModFix/>
          </a:blip>
          <a:stretch>
            <a:fillRect/>
          </a:stretch>
        </p:blipFill>
        <p:spPr>
          <a:xfrm>
            <a:off x="6759100" y="4850833"/>
            <a:ext cx="2164352" cy="494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69"/>
        <p:cNvGrpSpPr/>
        <p:nvPr/>
      </p:nvGrpSpPr>
      <p:grpSpPr>
        <a:xfrm>
          <a:off x="0" y="0"/>
          <a:ext cx="0" cy="0"/>
          <a:chOff x="0" y="0"/>
          <a:chExt cx="0" cy="0"/>
        </a:xfrm>
      </p:grpSpPr>
      <p:sp>
        <p:nvSpPr>
          <p:cNvPr id="3970" name="Google Shape;3970;p50"/>
          <p:cNvSpPr txBox="1">
            <a:spLocks noGrp="1"/>
          </p:cNvSpPr>
          <p:nvPr>
            <p:ph type="title"/>
          </p:nvPr>
        </p:nvSpPr>
        <p:spPr>
          <a:xfrm>
            <a:off x="753825" y="705850"/>
            <a:ext cx="7444800" cy="646500"/>
          </a:xfrm>
          <a:prstGeom prst="rect">
            <a:avLst/>
          </a:prstGeom>
        </p:spPr>
        <p:txBody>
          <a:bodyPr spcFirstLastPara="1" wrap="square" lIns="91425" tIns="91425" rIns="91425" bIns="91425" anchor="t" anchorCtr="0">
            <a:noAutofit/>
          </a:bodyPr>
          <a:lstStyle/>
          <a:p>
            <a:r>
              <a:rPr lang="en"/>
              <a:t>Oracle’s Modular Workflow</a:t>
            </a:r>
            <a:endParaRPr/>
          </a:p>
        </p:txBody>
      </p:sp>
      <p:sp>
        <p:nvSpPr>
          <p:cNvPr id="3971" name="Google Shape;3971;p50"/>
          <p:cNvSpPr txBox="1">
            <a:spLocks noGrp="1"/>
          </p:cNvSpPr>
          <p:nvPr>
            <p:ph type="body" idx="1"/>
          </p:nvPr>
        </p:nvSpPr>
        <p:spPr>
          <a:xfrm>
            <a:off x="681075" y="1392400"/>
            <a:ext cx="7590300" cy="3487200"/>
          </a:xfrm>
          <a:prstGeom prst="rect">
            <a:avLst/>
          </a:prstGeom>
        </p:spPr>
        <p:txBody>
          <a:bodyPr spcFirstLastPara="1" wrap="square" lIns="91425" tIns="91425" rIns="91425" bIns="91425" anchor="t" anchorCtr="0">
            <a:noAutofit/>
          </a:bodyPr>
          <a:lstStyle/>
          <a:p>
            <a:pPr indent="0">
              <a:buNone/>
            </a:pPr>
            <a:endParaRPr sz="1700" dirty="0"/>
          </a:p>
          <a:p>
            <a:pPr indent="0">
              <a:buNone/>
            </a:pPr>
            <a:endParaRPr sz="1700" dirty="0"/>
          </a:p>
          <a:p>
            <a:pPr marL="0" indent="0">
              <a:buNone/>
            </a:pPr>
            <a:endParaRPr sz="1700" dirty="0"/>
          </a:p>
          <a:p>
            <a:pPr indent="-336550">
              <a:buSzPts val="1700"/>
            </a:pPr>
            <a:r>
              <a:rPr lang="en" sz="1700" dirty="0"/>
              <a:t>We break the design of an oracle system into modules</a:t>
            </a:r>
            <a:br>
              <a:rPr lang="en" sz="1700" dirty="0"/>
            </a:br>
            <a:endParaRPr sz="1700" dirty="0"/>
          </a:p>
          <a:p>
            <a:pPr indent="0">
              <a:buNone/>
            </a:pPr>
            <a:endParaRPr sz="1700" dirty="0"/>
          </a:p>
          <a:p>
            <a:pPr indent="-336550">
              <a:buSzPts val="1700"/>
            </a:pPr>
            <a:r>
              <a:rPr lang="en" sz="1700" dirty="0"/>
              <a:t>Each module can be on-chain or off-chain, or in</a:t>
            </a:r>
            <a:endParaRPr sz="1700" dirty="0"/>
          </a:p>
          <a:p>
            <a:pPr indent="0">
              <a:buNone/>
            </a:pPr>
            <a:r>
              <a:rPr lang="en" sz="1700" dirty="0"/>
              <a:t>different order. But all oracles can be defined using</a:t>
            </a:r>
            <a:endParaRPr sz="1700" dirty="0"/>
          </a:p>
          <a:p>
            <a:pPr indent="0">
              <a:buNone/>
            </a:pPr>
            <a:r>
              <a:rPr lang="en" sz="1700" dirty="0"/>
              <a:t>these modules</a:t>
            </a:r>
            <a:br>
              <a:rPr lang="en" sz="1700" dirty="0"/>
            </a:br>
            <a:endParaRPr sz="1700" dirty="0"/>
          </a:p>
          <a:p>
            <a:pPr marL="0" indent="0">
              <a:buClr>
                <a:schemeClr val="accent3"/>
              </a:buClr>
              <a:buSzPts val="1100"/>
              <a:buNone/>
            </a:pPr>
            <a:endParaRPr sz="1700" dirty="0"/>
          </a:p>
          <a:p>
            <a:pPr marL="0" indent="0">
              <a:buNone/>
            </a:pPr>
            <a:br>
              <a:rPr lang="en" sz="1700" dirty="0"/>
            </a:br>
            <a:endParaRPr sz="1700" dirty="0"/>
          </a:p>
          <a:p>
            <a:pPr marL="0" indent="0">
              <a:buNone/>
            </a:pPr>
            <a:endParaRPr sz="1700" dirty="0"/>
          </a:p>
          <a:p>
            <a:pPr marL="0" indent="0">
              <a:buNone/>
            </a:pPr>
            <a:endParaRPr sz="1700" dirty="0"/>
          </a:p>
          <a:p>
            <a:pPr indent="0">
              <a:buNone/>
            </a:pPr>
            <a:endParaRPr sz="1700" dirty="0"/>
          </a:p>
          <a:p>
            <a:pPr indent="0">
              <a:buNone/>
            </a:pPr>
            <a:endParaRPr sz="1700" dirty="0"/>
          </a:p>
          <a:p>
            <a:pPr indent="0">
              <a:buNone/>
            </a:pPr>
            <a:endParaRPr sz="1700" dirty="0"/>
          </a:p>
          <a:p>
            <a:pPr indent="0">
              <a:buNone/>
            </a:pPr>
            <a:r>
              <a:rPr lang="en" sz="1900" b="1" dirty="0"/>
              <a:t> </a:t>
            </a:r>
            <a:endParaRPr sz="1700" dirty="0"/>
          </a:p>
        </p:txBody>
      </p:sp>
      <p:sp>
        <p:nvSpPr>
          <p:cNvPr id="3972" name="Google Shape;3972;p50"/>
          <p:cNvSpPr/>
          <p:nvPr/>
        </p:nvSpPr>
        <p:spPr>
          <a:xfrm rot="5400000">
            <a:off x="6513845" y="4821354"/>
            <a:ext cx="50772" cy="55414"/>
          </a:xfrm>
          <a:custGeom>
            <a:avLst/>
            <a:gdLst/>
            <a:ahLst/>
            <a:cxnLst/>
            <a:rect l="l" t="t" r="r" b="b"/>
            <a:pathLst>
              <a:path w="1474" h="1609" extrusionOk="0">
                <a:moveTo>
                  <a:pt x="1322" y="1"/>
                </a:moveTo>
                <a:lnTo>
                  <a:pt x="1322" y="1"/>
                </a:lnTo>
                <a:cubicBezTo>
                  <a:pt x="1323" y="5"/>
                  <a:pt x="1325" y="9"/>
                  <a:pt x="1327" y="13"/>
                </a:cubicBezTo>
                <a:lnTo>
                  <a:pt x="1327" y="13"/>
                </a:lnTo>
                <a:cubicBezTo>
                  <a:pt x="1329" y="13"/>
                  <a:pt x="1331" y="13"/>
                  <a:pt x="1334" y="13"/>
                </a:cubicBezTo>
                <a:lnTo>
                  <a:pt x="1322" y="1"/>
                </a:lnTo>
                <a:close/>
                <a:moveTo>
                  <a:pt x="1327" y="13"/>
                </a:moveTo>
                <a:cubicBezTo>
                  <a:pt x="1031" y="13"/>
                  <a:pt x="724" y="13"/>
                  <a:pt x="429" y="24"/>
                </a:cubicBezTo>
                <a:cubicBezTo>
                  <a:pt x="322" y="36"/>
                  <a:pt x="226" y="96"/>
                  <a:pt x="167" y="179"/>
                </a:cubicBezTo>
                <a:cubicBezTo>
                  <a:pt x="0" y="453"/>
                  <a:pt x="179" y="1167"/>
                  <a:pt x="441" y="1394"/>
                </a:cubicBezTo>
                <a:cubicBezTo>
                  <a:pt x="488" y="1429"/>
                  <a:pt x="488" y="1537"/>
                  <a:pt x="500" y="1608"/>
                </a:cubicBezTo>
                <a:cubicBezTo>
                  <a:pt x="747" y="1408"/>
                  <a:pt x="993" y="1220"/>
                  <a:pt x="1240" y="1021"/>
                </a:cubicBezTo>
                <a:lnTo>
                  <a:pt x="1240" y="1021"/>
                </a:lnTo>
                <a:cubicBezTo>
                  <a:pt x="1239" y="1022"/>
                  <a:pt x="1239" y="1023"/>
                  <a:pt x="1238" y="1025"/>
                </a:cubicBezTo>
                <a:lnTo>
                  <a:pt x="1250" y="1013"/>
                </a:lnTo>
                <a:lnTo>
                  <a:pt x="1250" y="1013"/>
                </a:lnTo>
                <a:cubicBezTo>
                  <a:pt x="1247" y="1015"/>
                  <a:pt x="1243" y="1018"/>
                  <a:pt x="1240" y="1021"/>
                </a:cubicBezTo>
                <a:lnTo>
                  <a:pt x="1240" y="1021"/>
                </a:lnTo>
                <a:cubicBezTo>
                  <a:pt x="1380" y="704"/>
                  <a:pt x="1474" y="364"/>
                  <a:pt x="1327" y="13"/>
                </a:cubicBezTo>
                <a:close/>
              </a:path>
            </a:pathLst>
          </a:custGeom>
          <a:solidFill>
            <a:schemeClr val="accent4"/>
          </a:solidFill>
          <a:ln>
            <a:noFill/>
          </a:ln>
        </p:spPr>
        <p:txBody>
          <a:bodyPr spcFirstLastPara="1" wrap="square" lIns="91425" tIns="91425" rIns="91425" bIns="91425" anchor="ctr" anchorCtr="0">
            <a:noAutofit/>
          </a:bodyPr>
          <a:lstStyle/>
          <a:p>
            <a:endParaRPr/>
          </a:p>
        </p:txBody>
      </p:sp>
      <p:pic>
        <p:nvPicPr>
          <p:cNvPr id="4055" name="Google Shape;4055;p50"/>
          <p:cNvPicPr preferRelativeResize="0"/>
          <p:nvPr/>
        </p:nvPicPr>
        <p:blipFill>
          <a:blip r:embed="rId3">
            <a:alphaModFix/>
          </a:blip>
          <a:stretch>
            <a:fillRect/>
          </a:stretch>
        </p:blipFill>
        <p:spPr>
          <a:xfrm>
            <a:off x="6939951" y="533038"/>
            <a:ext cx="1612901" cy="4648924"/>
          </a:xfrm>
          <a:prstGeom prst="rect">
            <a:avLst/>
          </a:prstGeom>
          <a:noFill/>
          <a:ln>
            <a:noFill/>
          </a:ln>
        </p:spPr>
      </p:pic>
      <p:pic>
        <p:nvPicPr>
          <p:cNvPr id="90" name="Google Shape;72;p14">
            <a:extLst>
              <a:ext uri="{FF2B5EF4-FFF2-40B4-BE49-F238E27FC236}">
                <a16:creationId xmlns:a16="http://schemas.microsoft.com/office/drawing/2014/main" id="{6C3E7C5A-1312-2453-53E5-EE49553DE929}"/>
              </a:ext>
            </a:extLst>
          </p:cNvPr>
          <p:cNvPicPr preferRelativeResize="0"/>
          <p:nvPr/>
        </p:nvPicPr>
        <p:blipFill>
          <a:blip r:embed="rId4">
            <a:alphaModFix/>
          </a:blip>
          <a:stretch>
            <a:fillRect/>
          </a:stretch>
        </p:blipFill>
        <p:spPr>
          <a:xfrm>
            <a:off x="172994" y="4989290"/>
            <a:ext cx="2164352" cy="494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59"/>
        <p:cNvGrpSpPr/>
        <p:nvPr/>
      </p:nvGrpSpPr>
      <p:grpSpPr>
        <a:xfrm>
          <a:off x="0" y="0"/>
          <a:ext cx="0" cy="0"/>
          <a:chOff x="0" y="0"/>
          <a:chExt cx="0" cy="0"/>
        </a:xfrm>
      </p:grpSpPr>
      <p:sp>
        <p:nvSpPr>
          <p:cNvPr id="4060" name="Google Shape;4060;p51"/>
          <p:cNvSpPr txBox="1">
            <a:spLocks noGrp="1"/>
          </p:cNvSpPr>
          <p:nvPr>
            <p:ph type="title"/>
          </p:nvPr>
        </p:nvSpPr>
        <p:spPr>
          <a:xfrm>
            <a:off x="753825" y="705850"/>
            <a:ext cx="7444800" cy="646500"/>
          </a:xfrm>
          <a:prstGeom prst="rect">
            <a:avLst/>
          </a:prstGeom>
        </p:spPr>
        <p:txBody>
          <a:bodyPr spcFirstLastPara="1" wrap="square" lIns="91425" tIns="91425" rIns="91425" bIns="91425" anchor="t" anchorCtr="0">
            <a:noAutofit/>
          </a:bodyPr>
          <a:lstStyle/>
          <a:p>
            <a:r>
              <a:rPr lang="en"/>
              <a:t>Oracle’s Modular Workflow</a:t>
            </a:r>
            <a:endParaRPr/>
          </a:p>
        </p:txBody>
      </p:sp>
      <p:sp>
        <p:nvSpPr>
          <p:cNvPr id="4061" name="Google Shape;4061;p51"/>
          <p:cNvSpPr txBox="1">
            <a:spLocks noGrp="1"/>
          </p:cNvSpPr>
          <p:nvPr>
            <p:ph type="body" idx="1"/>
          </p:nvPr>
        </p:nvSpPr>
        <p:spPr>
          <a:xfrm>
            <a:off x="681075" y="1392400"/>
            <a:ext cx="7590300" cy="3487200"/>
          </a:xfrm>
          <a:prstGeom prst="rect">
            <a:avLst/>
          </a:prstGeom>
        </p:spPr>
        <p:txBody>
          <a:bodyPr spcFirstLastPara="1" wrap="square" lIns="91425" tIns="91425" rIns="91425" bIns="91425" anchor="t" anchorCtr="0">
            <a:noAutofit/>
          </a:bodyPr>
          <a:lstStyle/>
          <a:p>
            <a:pPr indent="0">
              <a:buNone/>
            </a:pPr>
            <a:endParaRPr sz="1700"/>
          </a:p>
          <a:p>
            <a:pPr indent="0">
              <a:buNone/>
            </a:pPr>
            <a:endParaRPr sz="1700"/>
          </a:p>
          <a:p>
            <a:pPr indent="-361950">
              <a:buSzPts val="2100"/>
            </a:pPr>
            <a:r>
              <a:rPr lang="en" sz="2100"/>
              <a:t>Ground Truth</a:t>
            </a:r>
            <a:endParaRPr sz="2100"/>
          </a:p>
          <a:p>
            <a:pPr indent="-361950">
              <a:buSzPts val="2100"/>
            </a:pPr>
            <a:r>
              <a:rPr lang="en" sz="2100"/>
              <a:t>Data Sources</a:t>
            </a:r>
            <a:endParaRPr sz="2100"/>
          </a:p>
          <a:p>
            <a:pPr indent="-361950">
              <a:buSzPts val="2100"/>
            </a:pPr>
            <a:r>
              <a:rPr lang="en" sz="2100"/>
              <a:t>Data Feeders</a:t>
            </a:r>
            <a:endParaRPr sz="2100"/>
          </a:p>
          <a:p>
            <a:pPr indent="-361950">
              <a:buSzPts val="2100"/>
            </a:pPr>
            <a:r>
              <a:rPr lang="en" sz="2100"/>
              <a:t>Selection of Data Feeders</a:t>
            </a:r>
            <a:endParaRPr sz="2100"/>
          </a:p>
          <a:p>
            <a:pPr indent="-361950">
              <a:buSzPts val="2100"/>
            </a:pPr>
            <a:r>
              <a:rPr lang="en" sz="2100"/>
              <a:t>Aggregation</a:t>
            </a:r>
            <a:endParaRPr sz="2100"/>
          </a:p>
          <a:p>
            <a:pPr indent="-361950">
              <a:buSzPts val="2100"/>
            </a:pPr>
            <a:r>
              <a:rPr lang="en" sz="2100"/>
              <a:t>Dispute Phase</a:t>
            </a:r>
            <a:endParaRPr sz="2100"/>
          </a:p>
          <a:p>
            <a:pPr indent="0">
              <a:buNone/>
            </a:pPr>
            <a:endParaRPr sz="1700"/>
          </a:p>
        </p:txBody>
      </p:sp>
      <p:sp>
        <p:nvSpPr>
          <p:cNvPr id="4062" name="Google Shape;4062;p51"/>
          <p:cNvSpPr/>
          <p:nvPr/>
        </p:nvSpPr>
        <p:spPr>
          <a:xfrm rot="5400000">
            <a:off x="6513845" y="4821354"/>
            <a:ext cx="50772" cy="55414"/>
          </a:xfrm>
          <a:custGeom>
            <a:avLst/>
            <a:gdLst/>
            <a:ahLst/>
            <a:cxnLst/>
            <a:rect l="l" t="t" r="r" b="b"/>
            <a:pathLst>
              <a:path w="1474" h="1609" extrusionOk="0">
                <a:moveTo>
                  <a:pt x="1322" y="1"/>
                </a:moveTo>
                <a:lnTo>
                  <a:pt x="1322" y="1"/>
                </a:lnTo>
                <a:cubicBezTo>
                  <a:pt x="1323" y="5"/>
                  <a:pt x="1325" y="9"/>
                  <a:pt x="1327" y="13"/>
                </a:cubicBezTo>
                <a:lnTo>
                  <a:pt x="1327" y="13"/>
                </a:lnTo>
                <a:cubicBezTo>
                  <a:pt x="1329" y="13"/>
                  <a:pt x="1331" y="13"/>
                  <a:pt x="1334" y="13"/>
                </a:cubicBezTo>
                <a:lnTo>
                  <a:pt x="1322" y="1"/>
                </a:lnTo>
                <a:close/>
                <a:moveTo>
                  <a:pt x="1327" y="13"/>
                </a:moveTo>
                <a:cubicBezTo>
                  <a:pt x="1031" y="13"/>
                  <a:pt x="724" y="13"/>
                  <a:pt x="429" y="24"/>
                </a:cubicBezTo>
                <a:cubicBezTo>
                  <a:pt x="322" y="36"/>
                  <a:pt x="226" y="96"/>
                  <a:pt x="167" y="179"/>
                </a:cubicBezTo>
                <a:cubicBezTo>
                  <a:pt x="0" y="453"/>
                  <a:pt x="179" y="1167"/>
                  <a:pt x="441" y="1394"/>
                </a:cubicBezTo>
                <a:cubicBezTo>
                  <a:pt x="488" y="1429"/>
                  <a:pt x="488" y="1537"/>
                  <a:pt x="500" y="1608"/>
                </a:cubicBezTo>
                <a:cubicBezTo>
                  <a:pt x="747" y="1408"/>
                  <a:pt x="993" y="1220"/>
                  <a:pt x="1240" y="1021"/>
                </a:cubicBezTo>
                <a:lnTo>
                  <a:pt x="1240" y="1021"/>
                </a:lnTo>
                <a:cubicBezTo>
                  <a:pt x="1239" y="1022"/>
                  <a:pt x="1239" y="1023"/>
                  <a:pt x="1238" y="1025"/>
                </a:cubicBezTo>
                <a:lnTo>
                  <a:pt x="1250" y="1013"/>
                </a:lnTo>
                <a:lnTo>
                  <a:pt x="1250" y="1013"/>
                </a:lnTo>
                <a:cubicBezTo>
                  <a:pt x="1247" y="1015"/>
                  <a:pt x="1243" y="1018"/>
                  <a:pt x="1240" y="1021"/>
                </a:cubicBezTo>
                <a:lnTo>
                  <a:pt x="1240" y="1021"/>
                </a:lnTo>
                <a:cubicBezTo>
                  <a:pt x="1380" y="704"/>
                  <a:pt x="1474" y="364"/>
                  <a:pt x="1327" y="13"/>
                </a:cubicBezTo>
                <a:close/>
              </a:path>
            </a:pathLst>
          </a:custGeom>
          <a:solidFill>
            <a:schemeClr val="accent4"/>
          </a:solidFill>
          <a:ln>
            <a:noFill/>
          </a:ln>
        </p:spPr>
        <p:txBody>
          <a:bodyPr spcFirstLastPara="1" wrap="square" lIns="91425" tIns="91425" rIns="91425" bIns="91425" anchor="ctr" anchorCtr="0">
            <a:noAutofit/>
          </a:bodyPr>
          <a:lstStyle/>
          <a:p>
            <a:endParaRPr/>
          </a:p>
        </p:txBody>
      </p:sp>
      <p:pic>
        <p:nvPicPr>
          <p:cNvPr id="4145" name="Google Shape;4145;p51"/>
          <p:cNvPicPr preferRelativeResize="0"/>
          <p:nvPr/>
        </p:nvPicPr>
        <p:blipFill>
          <a:blip r:embed="rId3">
            <a:alphaModFix/>
          </a:blip>
          <a:stretch>
            <a:fillRect/>
          </a:stretch>
        </p:blipFill>
        <p:spPr>
          <a:xfrm>
            <a:off x="6939951" y="533038"/>
            <a:ext cx="1612901" cy="4648924"/>
          </a:xfrm>
          <a:prstGeom prst="rect">
            <a:avLst/>
          </a:prstGeom>
          <a:noFill/>
          <a:ln>
            <a:noFill/>
          </a:ln>
        </p:spPr>
      </p:pic>
      <p:pic>
        <p:nvPicPr>
          <p:cNvPr id="88" name="Google Shape;72;p14">
            <a:extLst>
              <a:ext uri="{FF2B5EF4-FFF2-40B4-BE49-F238E27FC236}">
                <a16:creationId xmlns:a16="http://schemas.microsoft.com/office/drawing/2014/main" id="{00749518-9A20-FFF0-9315-FC7F28AAA454}"/>
              </a:ext>
            </a:extLst>
          </p:cNvPr>
          <p:cNvPicPr preferRelativeResize="0"/>
          <p:nvPr/>
        </p:nvPicPr>
        <p:blipFill>
          <a:blip r:embed="rId4">
            <a:alphaModFix/>
          </a:blip>
          <a:stretch>
            <a:fillRect/>
          </a:stretch>
        </p:blipFill>
        <p:spPr>
          <a:xfrm>
            <a:off x="172994" y="4989290"/>
            <a:ext cx="2164352" cy="494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39"/>
        <p:cNvGrpSpPr/>
        <p:nvPr/>
      </p:nvGrpSpPr>
      <p:grpSpPr>
        <a:xfrm>
          <a:off x="0" y="0"/>
          <a:ext cx="0" cy="0"/>
          <a:chOff x="0" y="0"/>
          <a:chExt cx="0" cy="0"/>
        </a:xfrm>
      </p:grpSpPr>
      <p:sp>
        <p:nvSpPr>
          <p:cNvPr id="4240" name="Google Shape;4240;p53"/>
          <p:cNvSpPr txBox="1">
            <a:spLocks noGrp="1"/>
          </p:cNvSpPr>
          <p:nvPr>
            <p:ph type="title"/>
          </p:nvPr>
        </p:nvSpPr>
        <p:spPr>
          <a:xfrm>
            <a:off x="753825" y="705850"/>
            <a:ext cx="7444800" cy="646500"/>
          </a:xfrm>
          <a:prstGeom prst="rect">
            <a:avLst/>
          </a:prstGeom>
        </p:spPr>
        <p:txBody>
          <a:bodyPr spcFirstLastPara="1" wrap="square" lIns="91425" tIns="91425" rIns="91425" bIns="91425" anchor="t" anchorCtr="0">
            <a:noAutofit/>
          </a:bodyPr>
          <a:lstStyle/>
          <a:p>
            <a:r>
              <a:rPr lang="en"/>
              <a:t>Data Sources</a:t>
            </a:r>
            <a:endParaRPr/>
          </a:p>
        </p:txBody>
      </p:sp>
      <p:sp>
        <p:nvSpPr>
          <p:cNvPr id="4241" name="Google Shape;4241;p53"/>
          <p:cNvSpPr txBox="1">
            <a:spLocks noGrp="1"/>
          </p:cNvSpPr>
          <p:nvPr>
            <p:ph type="body" idx="1"/>
          </p:nvPr>
        </p:nvSpPr>
        <p:spPr>
          <a:xfrm>
            <a:off x="681075" y="1603808"/>
            <a:ext cx="7590300" cy="3487200"/>
          </a:xfrm>
          <a:prstGeom prst="rect">
            <a:avLst/>
          </a:prstGeom>
        </p:spPr>
        <p:txBody>
          <a:bodyPr spcFirstLastPara="1" wrap="square" lIns="91425" tIns="91425" rIns="91425" bIns="91425" anchor="t" anchorCtr="0">
            <a:noAutofit/>
          </a:bodyPr>
          <a:lstStyle/>
          <a:p>
            <a:pPr marL="0" indent="0">
              <a:buNone/>
            </a:pPr>
            <a:r>
              <a:rPr lang="en" dirty="0"/>
              <a:t>Passive entities that store and measure the </a:t>
            </a:r>
            <a:br>
              <a:rPr lang="en" dirty="0"/>
            </a:br>
            <a:r>
              <a:rPr lang="en" dirty="0"/>
              <a:t>representation of the ground truth.</a:t>
            </a:r>
            <a:endParaRPr dirty="0"/>
          </a:p>
          <a:p>
            <a:pPr marL="0" indent="0">
              <a:buNone/>
            </a:pPr>
            <a:endParaRPr dirty="0"/>
          </a:p>
          <a:p>
            <a:pPr marL="0" indent="0">
              <a:buNone/>
            </a:pPr>
            <a:r>
              <a:rPr lang="en" dirty="0"/>
              <a:t>Common types of data sources include:</a:t>
            </a:r>
            <a:br>
              <a:rPr lang="en" sz="2100" dirty="0"/>
            </a:br>
            <a:endParaRPr sz="1900" dirty="0"/>
          </a:p>
          <a:p>
            <a:pPr indent="-330200">
              <a:buSzPts val="1600"/>
            </a:pPr>
            <a:r>
              <a:rPr lang="en" sz="1400" dirty="0"/>
              <a:t>Databases &amp; API</a:t>
            </a:r>
            <a:endParaRPr sz="1400" dirty="0"/>
          </a:p>
          <a:p>
            <a:pPr indent="-330200">
              <a:buSzPts val="1600"/>
            </a:pPr>
            <a:r>
              <a:rPr lang="en" sz="1400" dirty="0"/>
              <a:t>Sensors</a:t>
            </a:r>
            <a:endParaRPr sz="1400" dirty="0"/>
          </a:p>
          <a:p>
            <a:pPr indent="-330200">
              <a:buSzPts val="1600"/>
            </a:pPr>
            <a:r>
              <a:rPr lang="en" sz="1400" dirty="0"/>
              <a:t>Humans</a:t>
            </a:r>
            <a:endParaRPr sz="1400" dirty="0"/>
          </a:p>
          <a:p>
            <a:pPr indent="-330200">
              <a:buSzPts val="1600"/>
            </a:pPr>
            <a:r>
              <a:rPr lang="en" sz="1400" dirty="0"/>
              <a:t>Smart contracts</a:t>
            </a:r>
            <a:endParaRPr sz="2100" dirty="0"/>
          </a:p>
          <a:p>
            <a:pPr marL="0" indent="0">
              <a:buNone/>
            </a:pPr>
            <a:endParaRPr sz="2100" dirty="0"/>
          </a:p>
          <a:p>
            <a:pPr marL="0" indent="0">
              <a:buNone/>
            </a:pPr>
            <a:endParaRPr sz="2100" dirty="0"/>
          </a:p>
          <a:p>
            <a:pPr indent="0">
              <a:buNone/>
            </a:pPr>
            <a:endParaRPr sz="1700" dirty="0"/>
          </a:p>
        </p:txBody>
      </p:sp>
      <p:sp>
        <p:nvSpPr>
          <p:cNvPr id="4242" name="Google Shape;4242;p53"/>
          <p:cNvSpPr/>
          <p:nvPr/>
        </p:nvSpPr>
        <p:spPr>
          <a:xfrm rot="5400000">
            <a:off x="6513845" y="4821354"/>
            <a:ext cx="50772" cy="55414"/>
          </a:xfrm>
          <a:custGeom>
            <a:avLst/>
            <a:gdLst/>
            <a:ahLst/>
            <a:cxnLst/>
            <a:rect l="l" t="t" r="r" b="b"/>
            <a:pathLst>
              <a:path w="1474" h="1609" extrusionOk="0">
                <a:moveTo>
                  <a:pt x="1322" y="1"/>
                </a:moveTo>
                <a:lnTo>
                  <a:pt x="1322" y="1"/>
                </a:lnTo>
                <a:cubicBezTo>
                  <a:pt x="1323" y="5"/>
                  <a:pt x="1325" y="9"/>
                  <a:pt x="1327" y="13"/>
                </a:cubicBezTo>
                <a:lnTo>
                  <a:pt x="1327" y="13"/>
                </a:lnTo>
                <a:cubicBezTo>
                  <a:pt x="1329" y="13"/>
                  <a:pt x="1331" y="13"/>
                  <a:pt x="1334" y="13"/>
                </a:cubicBezTo>
                <a:lnTo>
                  <a:pt x="1322" y="1"/>
                </a:lnTo>
                <a:close/>
                <a:moveTo>
                  <a:pt x="1327" y="13"/>
                </a:moveTo>
                <a:cubicBezTo>
                  <a:pt x="1031" y="13"/>
                  <a:pt x="724" y="13"/>
                  <a:pt x="429" y="24"/>
                </a:cubicBezTo>
                <a:cubicBezTo>
                  <a:pt x="322" y="36"/>
                  <a:pt x="226" y="96"/>
                  <a:pt x="167" y="179"/>
                </a:cubicBezTo>
                <a:cubicBezTo>
                  <a:pt x="0" y="453"/>
                  <a:pt x="179" y="1167"/>
                  <a:pt x="441" y="1394"/>
                </a:cubicBezTo>
                <a:cubicBezTo>
                  <a:pt x="488" y="1429"/>
                  <a:pt x="488" y="1537"/>
                  <a:pt x="500" y="1608"/>
                </a:cubicBezTo>
                <a:cubicBezTo>
                  <a:pt x="747" y="1408"/>
                  <a:pt x="993" y="1220"/>
                  <a:pt x="1240" y="1021"/>
                </a:cubicBezTo>
                <a:lnTo>
                  <a:pt x="1240" y="1021"/>
                </a:lnTo>
                <a:cubicBezTo>
                  <a:pt x="1239" y="1022"/>
                  <a:pt x="1239" y="1023"/>
                  <a:pt x="1238" y="1025"/>
                </a:cubicBezTo>
                <a:lnTo>
                  <a:pt x="1250" y="1013"/>
                </a:lnTo>
                <a:lnTo>
                  <a:pt x="1250" y="1013"/>
                </a:lnTo>
                <a:cubicBezTo>
                  <a:pt x="1247" y="1015"/>
                  <a:pt x="1243" y="1018"/>
                  <a:pt x="1240" y="1021"/>
                </a:cubicBezTo>
                <a:lnTo>
                  <a:pt x="1240" y="1021"/>
                </a:lnTo>
                <a:cubicBezTo>
                  <a:pt x="1380" y="704"/>
                  <a:pt x="1474" y="364"/>
                  <a:pt x="1327" y="13"/>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324" name="Google Shape;4324;p53"/>
          <p:cNvSpPr/>
          <p:nvPr/>
        </p:nvSpPr>
        <p:spPr>
          <a:xfrm>
            <a:off x="8475920" y="1585628"/>
            <a:ext cx="220170" cy="138657"/>
          </a:xfrm>
          <a:custGeom>
            <a:avLst/>
            <a:gdLst/>
            <a:ahLst/>
            <a:cxnLst/>
            <a:rect l="l" t="t" r="r" b="b"/>
            <a:pathLst>
              <a:path w="52484" h="33053" extrusionOk="0">
                <a:moveTo>
                  <a:pt x="43101" y="27301"/>
                </a:moveTo>
                <a:lnTo>
                  <a:pt x="42482" y="27075"/>
                </a:lnTo>
                <a:lnTo>
                  <a:pt x="40791" y="23694"/>
                </a:lnTo>
                <a:lnTo>
                  <a:pt x="38946" y="23694"/>
                </a:lnTo>
                <a:lnTo>
                  <a:pt x="31350" y="8097"/>
                </a:lnTo>
                <a:lnTo>
                  <a:pt x="27599" y="6906"/>
                </a:lnTo>
                <a:lnTo>
                  <a:pt x="17098" y="0"/>
                </a:lnTo>
                <a:lnTo>
                  <a:pt x="0" y="10954"/>
                </a:lnTo>
                <a:lnTo>
                  <a:pt x="16348" y="8251"/>
                </a:lnTo>
                <a:lnTo>
                  <a:pt x="16050" y="14252"/>
                </a:lnTo>
                <a:lnTo>
                  <a:pt x="20551" y="17253"/>
                </a:lnTo>
                <a:lnTo>
                  <a:pt x="16145" y="23694"/>
                </a:lnTo>
                <a:lnTo>
                  <a:pt x="15002" y="23694"/>
                </a:lnTo>
                <a:lnTo>
                  <a:pt x="12300" y="27301"/>
                </a:lnTo>
                <a:lnTo>
                  <a:pt x="8835" y="28992"/>
                </a:lnTo>
                <a:lnTo>
                  <a:pt x="1060" y="32362"/>
                </a:lnTo>
                <a:lnTo>
                  <a:pt x="15383" y="31492"/>
                </a:lnTo>
                <a:lnTo>
                  <a:pt x="32231" y="33052"/>
                </a:lnTo>
                <a:lnTo>
                  <a:pt x="47864" y="30635"/>
                </a:lnTo>
                <a:lnTo>
                  <a:pt x="52483" y="26492"/>
                </a:lnTo>
                <a:close/>
              </a:path>
            </a:pathLst>
          </a:custGeom>
          <a:solidFill>
            <a:schemeClr val="accent4"/>
          </a:solidFill>
          <a:ln>
            <a:noFill/>
          </a:ln>
        </p:spPr>
        <p:txBody>
          <a:bodyPr spcFirstLastPara="1" wrap="square" lIns="91425" tIns="91425" rIns="91425" bIns="91425" anchor="ctr" anchorCtr="0">
            <a:noAutofit/>
          </a:bodyPr>
          <a:lstStyle/>
          <a:p>
            <a:endParaRPr/>
          </a:p>
        </p:txBody>
      </p:sp>
      <p:pic>
        <p:nvPicPr>
          <p:cNvPr id="4325" name="Google Shape;4325;p53"/>
          <p:cNvPicPr preferRelativeResize="0"/>
          <p:nvPr/>
        </p:nvPicPr>
        <p:blipFill>
          <a:blip r:embed="rId3">
            <a:alphaModFix/>
          </a:blip>
          <a:stretch>
            <a:fillRect/>
          </a:stretch>
        </p:blipFill>
        <p:spPr>
          <a:xfrm>
            <a:off x="7159851" y="476863"/>
            <a:ext cx="1676425" cy="4761275"/>
          </a:xfrm>
          <a:prstGeom prst="rect">
            <a:avLst/>
          </a:prstGeom>
          <a:noFill/>
          <a:ln>
            <a:noFill/>
          </a:ln>
        </p:spPr>
      </p:pic>
      <p:pic>
        <p:nvPicPr>
          <p:cNvPr id="90" name="Google Shape;72;p14">
            <a:extLst>
              <a:ext uri="{FF2B5EF4-FFF2-40B4-BE49-F238E27FC236}">
                <a16:creationId xmlns:a16="http://schemas.microsoft.com/office/drawing/2014/main" id="{B2EBA555-0CD9-3072-79F7-D5E99BDAA139}"/>
              </a:ext>
            </a:extLst>
          </p:cNvPr>
          <p:cNvPicPr preferRelativeResize="0"/>
          <p:nvPr/>
        </p:nvPicPr>
        <p:blipFill>
          <a:blip r:embed="rId4">
            <a:alphaModFix/>
          </a:blip>
          <a:stretch>
            <a:fillRect/>
          </a:stretch>
        </p:blipFill>
        <p:spPr>
          <a:xfrm>
            <a:off x="172994" y="4989290"/>
            <a:ext cx="2164352" cy="494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4"/>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lvl="0"/>
            <a:r>
              <a:rPr lang="en-US" dirty="0"/>
              <a:t>Smart Contracts</a:t>
            </a:r>
            <a:endParaRPr dirty="0"/>
          </a:p>
        </p:txBody>
      </p:sp>
      <p:sp>
        <p:nvSpPr>
          <p:cNvPr id="714" name="Google Shape;714;p64"/>
          <p:cNvSpPr txBox="1">
            <a:spLocks noGrp="1"/>
          </p:cNvSpPr>
          <p:nvPr>
            <p:ph type="body" idx="1"/>
          </p:nvPr>
        </p:nvSpPr>
        <p:spPr>
          <a:xfrm>
            <a:off x="513382" y="1798146"/>
            <a:ext cx="7012833" cy="3726600"/>
          </a:xfrm>
          <a:prstGeom prst="rect">
            <a:avLst/>
          </a:prstGeom>
        </p:spPr>
        <p:txBody>
          <a:bodyPr spcFirstLastPara="1" wrap="square" lIns="91425" tIns="91425" rIns="91425" bIns="91425" anchor="t" anchorCtr="0">
            <a:normAutofit/>
          </a:bodyPr>
          <a:lstStyle/>
          <a:p>
            <a:r>
              <a:rPr lang="en-US" dirty="0"/>
              <a:t>Piece of code run on blockchain</a:t>
            </a:r>
            <a:br>
              <a:rPr lang="en-US" dirty="0"/>
            </a:br>
            <a:endParaRPr lang="en-US" dirty="0"/>
          </a:p>
          <a:p>
            <a:r>
              <a:rPr lang="en-US" dirty="0"/>
              <a:t>Inherits properties of blockchain (e.g., immutability)</a:t>
            </a:r>
            <a:br>
              <a:rPr lang="en-US" dirty="0"/>
            </a:br>
            <a:endParaRPr lang="en-US" dirty="0"/>
          </a:p>
          <a:p>
            <a:r>
              <a:rPr lang="en-US" dirty="0"/>
              <a:t>Differences between smart contracts (WEB3) and traditional codes (WEB2)</a:t>
            </a:r>
          </a:p>
          <a:p>
            <a:pPr marL="114300" indent="0">
              <a:buNone/>
            </a:pPr>
            <a:br>
              <a:rPr lang="en-US" dirty="0"/>
            </a:br>
            <a:br>
              <a:rPr lang="en-US" dirty="0"/>
            </a:br>
            <a:endParaRPr lang="en-US" dirty="0"/>
          </a:p>
        </p:txBody>
      </p:sp>
      <p:pic>
        <p:nvPicPr>
          <p:cNvPr id="4" name="Google Shape;72;p14">
            <a:extLst>
              <a:ext uri="{FF2B5EF4-FFF2-40B4-BE49-F238E27FC236}">
                <a16:creationId xmlns:a16="http://schemas.microsoft.com/office/drawing/2014/main" id="{088355E1-F64B-85A5-0A82-F99AAA7657AE}"/>
              </a:ext>
            </a:extLst>
          </p:cNvPr>
          <p:cNvPicPr preferRelativeResize="0"/>
          <p:nvPr/>
        </p:nvPicPr>
        <p:blipFill>
          <a:blip r:embed="rId3">
            <a:alphaModFix/>
          </a:blip>
          <a:stretch>
            <a:fillRect/>
          </a:stretch>
        </p:blipFill>
        <p:spPr>
          <a:xfrm>
            <a:off x="6759100" y="4850833"/>
            <a:ext cx="2164352" cy="494550"/>
          </a:xfrm>
          <a:prstGeom prst="rect">
            <a:avLst/>
          </a:prstGeom>
          <a:noFill/>
          <a:ln>
            <a:noFill/>
          </a:ln>
        </p:spPr>
      </p:pic>
    </p:spTree>
    <p:extLst>
      <p:ext uri="{BB962C8B-B14F-4D97-AF65-F5344CB8AC3E}">
        <p14:creationId xmlns:p14="http://schemas.microsoft.com/office/powerpoint/2010/main" val="126376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29"/>
        <p:cNvGrpSpPr/>
        <p:nvPr/>
      </p:nvGrpSpPr>
      <p:grpSpPr>
        <a:xfrm>
          <a:off x="0" y="0"/>
          <a:ext cx="0" cy="0"/>
          <a:chOff x="0" y="0"/>
          <a:chExt cx="0" cy="0"/>
        </a:xfrm>
      </p:grpSpPr>
      <p:sp>
        <p:nvSpPr>
          <p:cNvPr id="4330" name="Google Shape;4330;p54"/>
          <p:cNvSpPr txBox="1">
            <a:spLocks noGrp="1"/>
          </p:cNvSpPr>
          <p:nvPr>
            <p:ph type="title"/>
          </p:nvPr>
        </p:nvSpPr>
        <p:spPr>
          <a:xfrm>
            <a:off x="753825" y="705850"/>
            <a:ext cx="7444800" cy="646500"/>
          </a:xfrm>
          <a:prstGeom prst="rect">
            <a:avLst/>
          </a:prstGeom>
        </p:spPr>
        <p:txBody>
          <a:bodyPr spcFirstLastPara="1" wrap="square" lIns="91425" tIns="91425" rIns="91425" bIns="91425" anchor="t" anchorCtr="0">
            <a:noAutofit/>
          </a:bodyPr>
          <a:lstStyle/>
          <a:p>
            <a:r>
              <a:rPr lang="en"/>
              <a:t>Data Feeders</a:t>
            </a:r>
            <a:endParaRPr/>
          </a:p>
        </p:txBody>
      </p:sp>
      <p:sp>
        <p:nvSpPr>
          <p:cNvPr id="4331" name="Google Shape;4331;p54"/>
          <p:cNvSpPr txBox="1">
            <a:spLocks noGrp="1"/>
          </p:cNvSpPr>
          <p:nvPr>
            <p:ph type="body" idx="1"/>
          </p:nvPr>
        </p:nvSpPr>
        <p:spPr>
          <a:xfrm>
            <a:off x="669175" y="1616270"/>
            <a:ext cx="7590300" cy="3487200"/>
          </a:xfrm>
          <a:prstGeom prst="rect">
            <a:avLst/>
          </a:prstGeom>
        </p:spPr>
        <p:txBody>
          <a:bodyPr spcFirstLastPara="1" wrap="square" lIns="91425" tIns="91425" rIns="91425" bIns="91425" anchor="t" anchorCtr="0">
            <a:noAutofit/>
          </a:bodyPr>
          <a:lstStyle/>
          <a:p>
            <a:pPr marL="0" indent="0">
              <a:buClr>
                <a:schemeClr val="accent3"/>
              </a:buClr>
              <a:buSzPts val="1100"/>
              <a:buNone/>
            </a:pPr>
            <a:r>
              <a:rPr lang="en" sz="1600" dirty="0"/>
              <a:t>Entities who gather and report the data from the </a:t>
            </a:r>
            <a:br>
              <a:rPr lang="en" sz="1600" dirty="0"/>
            </a:br>
            <a:r>
              <a:rPr lang="en" sz="1600" dirty="0"/>
              <a:t>source to the oracle system</a:t>
            </a:r>
            <a:endParaRPr sz="1600" dirty="0"/>
          </a:p>
          <a:p>
            <a:pPr marL="0" indent="0">
              <a:buNone/>
            </a:pPr>
            <a:br>
              <a:rPr lang="en" sz="1600" dirty="0"/>
            </a:br>
            <a:r>
              <a:rPr lang="en" sz="1600" dirty="0"/>
              <a:t>Security Provisions:</a:t>
            </a:r>
            <a:br>
              <a:rPr lang="en" sz="1600" dirty="0"/>
            </a:br>
            <a:endParaRPr sz="1600" dirty="0"/>
          </a:p>
          <a:p>
            <a:pPr indent="-361950">
              <a:buSzPts val="2100"/>
            </a:pPr>
            <a:r>
              <a:rPr lang="en" sz="1600" dirty="0"/>
              <a:t>Source Authentication</a:t>
            </a:r>
            <a:endParaRPr sz="1600" dirty="0"/>
          </a:p>
          <a:p>
            <a:pPr lvl="1" indent="-361950">
              <a:buSzPts val="2100"/>
            </a:pPr>
            <a:r>
              <a:rPr lang="en" sz="1600" dirty="0"/>
              <a:t>DECO, </a:t>
            </a:r>
            <a:r>
              <a:rPr lang="en" sz="1600" dirty="0" err="1"/>
              <a:t>TLSNotary</a:t>
            </a:r>
            <a:r>
              <a:rPr lang="en" sz="1600" dirty="0"/>
              <a:t> — HTTPS data</a:t>
            </a:r>
            <a:endParaRPr sz="1600" dirty="0"/>
          </a:p>
          <a:p>
            <a:pPr lvl="1" indent="-361950">
              <a:buSzPts val="2100"/>
            </a:pPr>
            <a:r>
              <a:rPr lang="en" sz="1600" dirty="0" err="1"/>
              <a:t>TownCrier</a:t>
            </a:r>
            <a:r>
              <a:rPr lang="en" sz="1600" dirty="0"/>
              <a:t> — Intel SGX</a:t>
            </a:r>
            <a:endParaRPr sz="1600" dirty="0"/>
          </a:p>
          <a:p>
            <a:pPr indent="-361950">
              <a:buSzPts val="2100"/>
            </a:pPr>
            <a:r>
              <a:rPr lang="en" sz="1600" dirty="0"/>
              <a:t>Confidentiality</a:t>
            </a:r>
            <a:endParaRPr sz="1600" dirty="0"/>
          </a:p>
        </p:txBody>
      </p:sp>
      <p:sp>
        <p:nvSpPr>
          <p:cNvPr id="4414" name="Google Shape;4414;p54"/>
          <p:cNvSpPr/>
          <p:nvPr/>
        </p:nvSpPr>
        <p:spPr>
          <a:xfrm>
            <a:off x="8475920" y="1585628"/>
            <a:ext cx="220170" cy="138657"/>
          </a:xfrm>
          <a:custGeom>
            <a:avLst/>
            <a:gdLst/>
            <a:ahLst/>
            <a:cxnLst/>
            <a:rect l="l" t="t" r="r" b="b"/>
            <a:pathLst>
              <a:path w="52484" h="33053" extrusionOk="0">
                <a:moveTo>
                  <a:pt x="43101" y="27301"/>
                </a:moveTo>
                <a:lnTo>
                  <a:pt x="42482" y="27075"/>
                </a:lnTo>
                <a:lnTo>
                  <a:pt x="40791" y="23694"/>
                </a:lnTo>
                <a:lnTo>
                  <a:pt x="38946" y="23694"/>
                </a:lnTo>
                <a:lnTo>
                  <a:pt x="31350" y="8097"/>
                </a:lnTo>
                <a:lnTo>
                  <a:pt x="27599" y="6906"/>
                </a:lnTo>
                <a:lnTo>
                  <a:pt x="17098" y="0"/>
                </a:lnTo>
                <a:lnTo>
                  <a:pt x="0" y="10954"/>
                </a:lnTo>
                <a:lnTo>
                  <a:pt x="16348" y="8251"/>
                </a:lnTo>
                <a:lnTo>
                  <a:pt x="16050" y="14252"/>
                </a:lnTo>
                <a:lnTo>
                  <a:pt x="20551" y="17253"/>
                </a:lnTo>
                <a:lnTo>
                  <a:pt x="16145" y="23694"/>
                </a:lnTo>
                <a:lnTo>
                  <a:pt x="15002" y="23694"/>
                </a:lnTo>
                <a:lnTo>
                  <a:pt x="12300" y="27301"/>
                </a:lnTo>
                <a:lnTo>
                  <a:pt x="8835" y="28992"/>
                </a:lnTo>
                <a:lnTo>
                  <a:pt x="1060" y="32362"/>
                </a:lnTo>
                <a:lnTo>
                  <a:pt x="15383" y="31492"/>
                </a:lnTo>
                <a:lnTo>
                  <a:pt x="32231" y="33052"/>
                </a:lnTo>
                <a:lnTo>
                  <a:pt x="47864" y="30635"/>
                </a:lnTo>
                <a:lnTo>
                  <a:pt x="52483" y="26492"/>
                </a:lnTo>
                <a:close/>
              </a:path>
            </a:pathLst>
          </a:custGeom>
          <a:solidFill>
            <a:schemeClr val="accent4"/>
          </a:solidFill>
          <a:ln>
            <a:noFill/>
          </a:ln>
        </p:spPr>
        <p:txBody>
          <a:bodyPr spcFirstLastPara="1" wrap="square" lIns="91425" tIns="91425" rIns="91425" bIns="91425" anchor="ctr" anchorCtr="0">
            <a:noAutofit/>
          </a:bodyPr>
          <a:lstStyle/>
          <a:p>
            <a:endParaRPr/>
          </a:p>
        </p:txBody>
      </p:sp>
      <p:pic>
        <p:nvPicPr>
          <p:cNvPr id="4415" name="Google Shape;4415;p54"/>
          <p:cNvPicPr preferRelativeResize="0"/>
          <p:nvPr/>
        </p:nvPicPr>
        <p:blipFill>
          <a:blip r:embed="rId3">
            <a:alphaModFix/>
          </a:blip>
          <a:stretch>
            <a:fillRect/>
          </a:stretch>
        </p:blipFill>
        <p:spPr>
          <a:xfrm>
            <a:off x="7253026" y="480926"/>
            <a:ext cx="1649175" cy="4646301"/>
          </a:xfrm>
          <a:prstGeom prst="rect">
            <a:avLst/>
          </a:prstGeom>
          <a:noFill/>
          <a:ln>
            <a:noFill/>
          </a:ln>
        </p:spPr>
      </p:pic>
      <p:pic>
        <p:nvPicPr>
          <p:cNvPr id="88" name="Google Shape;72;p14">
            <a:extLst>
              <a:ext uri="{FF2B5EF4-FFF2-40B4-BE49-F238E27FC236}">
                <a16:creationId xmlns:a16="http://schemas.microsoft.com/office/drawing/2014/main" id="{1A7A9AA6-2D54-72D9-198A-1C1B40ED21DE}"/>
              </a:ext>
            </a:extLst>
          </p:cNvPr>
          <p:cNvPicPr preferRelativeResize="0"/>
          <p:nvPr/>
        </p:nvPicPr>
        <p:blipFill>
          <a:blip r:embed="rId4">
            <a:alphaModFix/>
          </a:blip>
          <a:stretch>
            <a:fillRect/>
          </a:stretch>
        </p:blipFill>
        <p:spPr>
          <a:xfrm>
            <a:off x="172994" y="4989290"/>
            <a:ext cx="2164352" cy="494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19"/>
        <p:cNvGrpSpPr/>
        <p:nvPr/>
      </p:nvGrpSpPr>
      <p:grpSpPr>
        <a:xfrm>
          <a:off x="0" y="0"/>
          <a:ext cx="0" cy="0"/>
          <a:chOff x="0" y="0"/>
          <a:chExt cx="0" cy="0"/>
        </a:xfrm>
      </p:grpSpPr>
      <p:sp>
        <p:nvSpPr>
          <p:cNvPr id="4420" name="Google Shape;4420;p55"/>
          <p:cNvSpPr txBox="1">
            <a:spLocks noGrp="1"/>
          </p:cNvSpPr>
          <p:nvPr>
            <p:ph type="title"/>
          </p:nvPr>
        </p:nvSpPr>
        <p:spPr>
          <a:xfrm>
            <a:off x="753825" y="705850"/>
            <a:ext cx="7444800" cy="646500"/>
          </a:xfrm>
          <a:prstGeom prst="rect">
            <a:avLst/>
          </a:prstGeom>
        </p:spPr>
        <p:txBody>
          <a:bodyPr spcFirstLastPara="1" wrap="square" lIns="91425" tIns="91425" rIns="91425" bIns="91425" anchor="t" anchorCtr="0">
            <a:noAutofit/>
          </a:bodyPr>
          <a:lstStyle/>
          <a:p>
            <a:r>
              <a:rPr lang="en"/>
              <a:t>Selection of Data Feeders</a:t>
            </a:r>
            <a:endParaRPr/>
          </a:p>
        </p:txBody>
      </p:sp>
      <p:sp>
        <p:nvSpPr>
          <p:cNvPr id="4421" name="Google Shape;4421;p55"/>
          <p:cNvSpPr txBox="1">
            <a:spLocks noGrp="1"/>
          </p:cNvSpPr>
          <p:nvPr>
            <p:ph type="body" idx="1"/>
          </p:nvPr>
        </p:nvSpPr>
        <p:spPr>
          <a:xfrm>
            <a:off x="638345" y="2003847"/>
            <a:ext cx="7590300" cy="3487200"/>
          </a:xfrm>
          <a:prstGeom prst="rect">
            <a:avLst/>
          </a:prstGeom>
        </p:spPr>
        <p:txBody>
          <a:bodyPr spcFirstLastPara="1" wrap="square" lIns="91425" tIns="91425" rIns="91425" bIns="91425" anchor="t" anchorCtr="0">
            <a:noAutofit/>
          </a:bodyPr>
          <a:lstStyle/>
          <a:p>
            <a:pPr marL="0" indent="0">
              <a:buClr>
                <a:schemeClr val="accent3"/>
              </a:buClr>
              <a:buSzPts val="1100"/>
              <a:buNone/>
            </a:pPr>
            <a:r>
              <a:rPr lang="en" sz="1600" dirty="0"/>
              <a:t>Select legitimate data feeders and weed out the less</a:t>
            </a:r>
            <a:endParaRPr sz="1600" dirty="0"/>
          </a:p>
          <a:p>
            <a:pPr marL="0" indent="0">
              <a:buClr>
                <a:schemeClr val="accent3"/>
              </a:buClr>
              <a:buSzPts val="1100"/>
              <a:buNone/>
            </a:pPr>
            <a:r>
              <a:rPr lang="en" sz="1600" dirty="0"/>
              <a:t>qualified participants</a:t>
            </a:r>
            <a:endParaRPr sz="1600" dirty="0"/>
          </a:p>
          <a:p>
            <a:pPr marL="0" indent="0">
              <a:buNone/>
            </a:pPr>
            <a:endParaRPr sz="1600" dirty="0"/>
          </a:p>
          <a:p>
            <a:pPr indent="-361950">
              <a:buSzPts val="2100"/>
            </a:pPr>
            <a:r>
              <a:rPr lang="en" sz="1600" dirty="0"/>
              <a:t>Centralized (</a:t>
            </a:r>
            <a:r>
              <a:rPr lang="en" sz="1600" dirty="0" err="1"/>
              <a:t>Allowlist</a:t>
            </a:r>
            <a:r>
              <a:rPr lang="en" sz="1600" dirty="0"/>
              <a:t>) selection</a:t>
            </a:r>
            <a:endParaRPr sz="1600" dirty="0"/>
          </a:p>
          <a:p>
            <a:pPr indent="-361950">
              <a:buSzPts val="2100"/>
            </a:pPr>
            <a:r>
              <a:rPr lang="en" sz="1600" dirty="0"/>
              <a:t>Decentralized (</a:t>
            </a:r>
            <a:r>
              <a:rPr lang="en" sz="1600" dirty="0" err="1"/>
              <a:t>Allowlist</a:t>
            </a:r>
            <a:r>
              <a:rPr lang="en" sz="1600" dirty="0"/>
              <a:t>) selection</a:t>
            </a:r>
            <a:br>
              <a:rPr lang="en" sz="1600" dirty="0"/>
            </a:br>
            <a:endParaRPr sz="1600" dirty="0"/>
          </a:p>
          <a:p>
            <a:pPr lvl="1" indent="-361950">
              <a:buSzPts val="2100"/>
            </a:pPr>
            <a:r>
              <a:rPr lang="en" sz="1600" dirty="0"/>
              <a:t>Voting</a:t>
            </a:r>
            <a:endParaRPr sz="1600" dirty="0"/>
          </a:p>
          <a:p>
            <a:pPr lvl="1" indent="-361950">
              <a:buSzPts val="2100"/>
            </a:pPr>
            <a:r>
              <a:rPr lang="en" sz="1600" dirty="0"/>
              <a:t>Staking</a:t>
            </a:r>
            <a:endParaRPr sz="1600" dirty="0"/>
          </a:p>
        </p:txBody>
      </p:sp>
      <p:sp>
        <p:nvSpPr>
          <p:cNvPr id="4504" name="Google Shape;4504;p55"/>
          <p:cNvSpPr/>
          <p:nvPr/>
        </p:nvSpPr>
        <p:spPr>
          <a:xfrm>
            <a:off x="8475920" y="1585628"/>
            <a:ext cx="220170" cy="138657"/>
          </a:xfrm>
          <a:custGeom>
            <a:avLst/>
            <a:gdLst/>
            <a:ahLst/>
            <a:cxnLst/>
            <a:rect l="l" t="t" r="r" b="b"/>
            <a:pathLst>
              <a:path w="52484" h="33053" extrusionOk="0">
                <a:moveTo>
                  <a:pt x="43101" y="27301"/>
                </a:moveTo>
                <a:lnTo>
                  <a:pt x="42482" y="27075"/>
                </a:lnTo>
                <a:lnTo>
                  <a:pt x="40791" y="23694"/>
                </a:lnTo>
                <a:lnTo>
                  <a:pt x="38946" y="23694"/>
                </a:lnTo>
                <a:lnTo>
                  <a:pt x="31350" y="8097"/>
                </a:lnTo>
                <a:lnTo>
                  <a:pt x="27599" y="6906"/>
                </a:lnTo>
                <a:lnTo>
                  <a:pt x="17098" y="0"/>
                </a:lnTo>
                <a:lnTo>
                  <a:pt x="0" y="10954"/>
                </a:lnTo>
                <a:lnTo>
                  <a:pt x="16348" y="8251"/>
                </a:lnTo>
                <a:lnTo>
                  <a:pt x="16050" y="14252"/>
                </a:lnTo>
                <a:lnTo>
                  <a:pt x="20551" y="17253"/>
                </a:lnTo>
                <a:lnTo>
                  <a:pt x="16145" y="23694"/>
                </a:lnTo>
                <a:lnTo>
                  <a:pt x="15002" y="23694"/>
                </a:lnTo>
                <a:lnTo>
                  <a:pt x="12300" y="27301"/>
                </a:lnTo>
                <a:lnTo>
                  <a:pt x="8835" y="28992"/>
                </a:lnTo>
                <a:lnTo>
                  <a:pt x="1060" y="32362"/>
                </a:lnTo>
                <a:lnTo>
                  <a:pt x="15383" y="31492"/>
                </a:lnTo>
                <a:lnTo>
                  <a:pt x="32231" y="33052"/>
                </a:lnTo>
                <a:lnTo>
                  <a:pt x="47864" y="30635"/>
                </a:lnTo>
                <a:lnTo>
                  <a:pt x="52483" y="26492"/>
                </a:lnTo>
                <a:close/>
              </a:path>
            </a:pathLst>
          </a:custGeom>
          <a:solidFill>
            <a:schemeClr val="accent4"/>
          </a:solidFill>
          <a:ln>
            <a:noFill/>
          </a:ln>
        </p:spPr>
        <p:txBody>
          <a:bodyPr spcFirstLastPara="1" wrap="square" lIns="91425" tIns="91425" rIns="91425" bIns="91425" anchor="ctr" anchorCtr="0">
            <a:noAutofit/>
          </a:bodyPr>
          <a:lstStyle/>
          <a:p>
            <a:endParaRPr/>
          </a:p>
        </p:txBody>
      </p:sp>
      <p:pic>
        <p:nvPicPr>
          <p:cNvPr id="4505" name="Google Shape;4505;p55"/>
          <p:cNvPicPr preferRelativeResize="0"/>
          <p:nvPr/>
        </p:nvPicPr>
        <p:blipFill>
          <a:blip r:embed="rId3">
            <a:alphaModFix/>
          </a:blip>
          <a:stretch>
            <a:fillRect/>
          </a:stretch>
        </p:blipFill>
        <p:spPr>
          <a:xfrm>
            <a:off x="7311476" y="499301"/>
            <a:ext cx="1667675" cy="4716401"/>
          </a:xfrm>
          <a:prstGeom prst="rect">
            <a:avLst/>
          </a:prstGeom>
          <a:noFill/>
          <a:ln>
            <a:noFill/>
          </a:ln>
        </p:spPr>
      </p:pic>
      <p:pic>
        <p:nvPicPr>
          <p:cNvPr id="88" name="Google Shape;72;p14">
            <a:extLst>
              <a:ext uri="{FF2B5EF4-FFF2-40B4-BE49-F238E27FC236}">
                <a16:creationId xmlns:a16="http://schemas.microsoft.com/office/drawing/2014/main" id="{FED07155-BD93-21DC-F211-EBABAF79FDE1}"/>
              </a:ext>
            </a:extLst>
          </p:cNvPr>
          <p:cNvPicPr preferRelativeResize="0"/>
          <p:nvPr/>
        </p:nvPicPr>
        <p:blipFill>
          <a:blip r:embed="rId4">
            <a:alphaModFix/>
          </a:blip>
          <a:stretch>
            <a:fillRect/>
          </a:stretch>
        </p:blipFill>
        <p:spPr>
          <a:xfrm>
            <a:off x="172994" y="4989290"/>
            <a:ext cx="2164352" cy="494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09"/>
        <p:cNvGrpSpPr/>
        <p:nvPr/>
      </p:nvGrpSpPr>
      <p:grpSpPr>
        <a:xfrm>
          <a:off x="0" y="0"/>
          <a:ext cx="0" cy="0"/>
          <a:chOff x="0" y="0"/>
          <a:chExt cx="0" cy="0"/>
        </a:xfrm>
      </p:grpSpPr>
      <p:sp>
        <p:nvSpPr>
          <p:cNvPr id="4510" name="Google Shape;4510;p56"/>
          <p:cNvSpPr txBox="1">
            <a:spLocks noGrp="1"/>
          </p:cNvSpPr>
          <p:nvPr>
            <p:ph type="title"/>
          </p:nvPr>
        </p:nvSpPr>
        <p:spPr>
          <a:xfrm>
            <a:off x="753825" y="705850"/>
            <a:ext cx="7444800" cy="646500"/>
          </a:xfrm>
          <a:prstGeom prst="rect">
            <a:avLst/>
          </a:prstGeom>
        </p:spPr>
        <p:txBody>
          <a:bodyPr spcFirstLastPara="1" wrap="square" lIns="91425" tIns="91425" rIns="91425" bIns="91425" anchor="t" anchorCtr="0">
            <a:noAutofit/>
          </a:bodyPr>
          <a:lstStyle/>
          <a:p>
            <a:r>
              <a:rPr lang="en"/>
              <a:t>Aggregation Phase</a:t>
            </a:r>
            <a:endParaRPr/>
          </a:p>
        </p:txBody>
      </p:sp>
      <p:sp>
        <p:nvSpPr>
          <p:cNvPr id="4511" name="Google Shape;4511;p56"/>
          <p:cNvSpPr txBox="1">
            <a:spLocks noGrp="1"/>
          </p:cNvSpPr>
          <p:nvPr>
            <p:ph type="body" idx="1"/>
          </p:nvPr>
        </p:nvSpPr>
        <p:spPr>
          <a:xfrm>
            <a:off x="635960" y="1914220"/>
            <a:ext cx="7590300" cy="3487200"/>
          </a:xfrm>
          <a:prstGeom prst="rect">
            <a:avLst/>
          </a:prstGeom>
        </p:spPr>
        <p:txBody>
          <a:bodyPr spcFirstLastPara="1" wrap="square" lIns="91425" tIns="91425" rIns="91425" bIns="91425" anchor="t" anchorCtr="0">
            <a:noAutofit/>
          </a:bodyPr>
          <a:lstStyle/>
          <a:p>
            <a:pPr marL="0" indent="0">
              <a:buClr>
                <a:schemeClr val="accent3"/>
              </a:buClr>
              <a:buSzPts val="1100"/>
              <a:buNone/>
            </a:pPr>
            <a:r>
              <a:rPr lang="en" sz="1600" dirty="0"/>
              <a:t>The process of synthesizing the selected </a:t>
            </a:r>
            <a:br>
              <a:rPr lang="en" sz="1600" dirty="0"/>
            </a:br>
            <a:r>
              <a:rPr lang="en" sz="1600" dirty="0"/>
              <a:t>data feeds into one single output</a:t>
            </a:r>
            <a:endParaRPr sz="1600" dirty="0"/>
          </a:p>
          <a:p>
            <a:pPr marL="0" indent="0">
              <a:buNone/>
            </a:pPr>
            <a:endParaRPr sz="1600" dirty="0"/>
          </a:p>
          <a:p>
            <a:pPr indent="-361950">
              <a:buSzPts val="2100"/>
            </a:pPr>
            <a:r>
              <a:rPr lang="en" sz="1600" dirty="0"/>
              <a:t>Statistical measures</a:t>
            </a:r>
            <a:br>
              <a:rPr lang="en" sz="1600" dirty="0"/>
            </a:br>
            <a:endParaRPr sz="1600" dirty="0"/>
          </a:p>
          <a:p>
            <a:pPr lvl="1" indent="-361950">
              <a:buSzPts val="2100"/>
            </a:pPr>
            <a:r>
              <a:rPr lang="en" sz="1600" dirty="0"/>
              <a:t>Mean / Median / </a:t>
            </a:r>
            <a:r>
              <a:rPr lang="en" sz="1600" dirty="0" err="1"/>
              <a:t>etc</a:t>
            </a:r>
            <a:endParaRPr sz="1600" dirty="0"/>
          </a:p>
          <a:p>
            <a:pPr lvl="1" indent="-361950">
              <a:buSzPts val="2100"/>
            </a:pPr>
            <a:r>
              <a:rPr lang="en" sz="1600" dirty="0"/>
              <a:t>Random selection</a:t>
            </a:r>
            <a:endParaRPr sz="1600" dirty="0"/>
          </a:p>
          <a:p>
            <a:pPr indent="0">
              <a:buNone/>
            </a:pPr>
            <a:endParaRPr sz="1600" dirty="0"/>
          </a:p>
        </p:txBody>
      </p:sp>
      <p:sp>
        <p:nvSpPr>
          <p:cNvPr id="4594" name="Google Shape;4594;p56"/>
          <p:cNvSpPr/>
          <p:nvPr/>
        </p:nvSpPr>
        <p:spPr>
          <a:xfrm>
            <a:off x="8475920" y="1585628"/>
            <a:ext cx="220170" cy="138657"/>
          </a:xfrm>
          <a:custGeom>
            <a:avLst/>
            <a:gdLst/>
            <a:ahLst/>
            <a:cxnLst/>
            <a:rect l="l" t="t" r="r" b="b"/>
            <a:pathLst>
              <a:path w="52484" h="33053" extrusionOk="0">
                <a:moveTo>
                  <a:pt x="43101" y="27301"/>
                </a:moveTo>
                <a:lnTo>
                  <a:pt x="42482" y="27075"/>
                </a:lnTo>
                <a:lnTo>
                  <a:pt x="40791" y="23694"/>
                </a:lnTo>
                <a:lnTo>
                  <a:pt x="38946" y="23694"/>
                </a:lnTo>
                <a:lnTo>
                  <a:pt x="31350" y="8097"/>
                </a:lnTo>
                <a:lnTo>
                  <a:pt x="27599" y="6906"/>
                </a:lnTo>
                <a:lnTo>
                  <a:pt x="17098" y="0"/>
                </a:lnTo>
                <a:lnTo>
                  <a:pt x="0" y="10954"/>
                </a:lnTo>
                <a:lnTo>
                  <a:pt x="16348" y="8251"/>
                </a:lnTo>
                <a:lnTo>
                  <a:pt x="16050" y="14252"/>
                </a:lnTo>
                <a:lnTo>
                  <a:pt x="20551" y="17253"/>
                </a:lnTo>
                <a:lnTo>
                  <a:pt x="16145" y="23694"/>
                </a:lnTo>
                <a:lnTo>
                  <a:pt x="15002" y="23694"/>
                </a:lnTo>
                <a:lnTo>
                  <a:pt x="12300" y="27301"/>
                </a:lnTo>
                <a:lnTo>
                  <a:pt x="8835" y="28992"/>
                </a:lnTo>
                <a:lnTo>
                  <a:pt x="1060" y="32362"/>
                </a:lnTo>
                <a:lnTo>
                  <a:pt x="15383" y="31492"/>
                </a:lnTo>
                <a:lnTo>
                  <a:pt x="32231" y="33052"/>
                </a:lnTo>
                <a:lnTo>
                  <a:pt x="47864" y="30635"/>
                </a:lnTo>
                <a:lnTo>
                  <a:pt x="52483" y="26492"/>
                </a:lnTo>
                <a:close/>
              </a:path>
            </a:pathLst>
          </a:custGeom>
          <a:solidFill>
            <a:schemeClr val="accent4"/>
          </a:solidFill>
          <a:ln>
            <a:noFill/>
          </a:ln>
        </p:spPr>
        <p:txBody>
          <a:bodyPr spcFirstLastPara="1" wrap="square" lIns="91425" tIns="91425" rIns="91425" bIns="91425" anchor="ctr" anchorCtr="0">
            <a:noAutofit/>
          </a:bodyPr>
          <a:lstStyle/>
          <a:p>
            <a:endParaRPr/>
          </a:p>
        </p:txBody>
      </p:sp>
      <p:pic>
        <p:nvPicPr>
          <p:cNvPr id="4595" name="Google Shape;4595;p56"/>
          <p:cNvPicPr preferRelativeResize="0"/>
          <p:nvPr/>
        </p:nvPicPr>
        <p:blipFill>
          <a:blip r:embed="rId3">
            <a:alphaModFix/>
          </a:blip>
          <a:stretch>
            <a:fillRect/>
          </a:stretch>
        </p:blipFill>
        <p:spPr>
          <a:xfrm>
            <a:off x="7114877" y="494576"/>
            <a:ext cx="1688925" cy="4725851"/>
          </a:xfrm>
          <a:prstGeom prst="rect">
            <a:avLst/>
          </a:prstGeom>
          <a:noFill/>
          <a:ln>
            <a:noFill/>
          </a:ln>
        </p:spPr>
      </p:pic>
      <p:pic>
        <p:nvPicPr>
          <p:cNvPr id="88" name="Google Shape;72;p14">
            <a:extLst>
              <a:ext uri="{FF2B5EF4-FFF2-40B4-BE49-F238E27FC236}">
                <a16:creationId xmlns:a16="http://schemas.microsoft.com/office/drawing/2014/main" id="{D722C225-3847-4164-462B-DF877A03608C}"/>
              </a:ext>
            </a:extLst>
          </p:cNvPr>
          <p:cNvPicPr preferRelativeResize="0"/>
          <p:nvPr/>
        </p:nvPicPr>
        <p:blipFill>
          <a:blip r:embed="rId4">
            <a:alphaModFix/>
          </a:blip>
          <a:stretch>
            <a:fillRect/>
          </a:stretch>
        </p:blipFill>
        <p:spPr>
          <a:xfrm>
            <a:off x="172994" y="4989290"/>
            <a:ext cx="2164352" cy="4945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99"/>
        <p:cNvGrpSpPr/>
        <p:nvPr/>
      </p:nvGrpSpPr>
      <p:grpSpPr>
        <a:xfrm>
          <a:off x="0" y="0"/>
          <a:ext cx="0" cy="0"/>
          <a:chOff x="0" y="0"/>
          <a:chExt cx="0" cy="0"/>
        </a:xfrm>
      </p:grpSpPr>
      <p:sp>
        <p:nvSpPr>
          <p:cNvPr id="4600" name="Google Shape;4600;p57"/>
          <p:cNvSpPr txBox="1">
            <a:spLocks noGrp="1"/>
          </p:cNvSpPr>
          <p:nvPr>
            <p:ph type="title"/>
          </p:nvPr>
        </p:nvSpPr>
        <p:spPr>
          <a:xfrm>
            <a:off x="753825" y="705850"/>
            <a:ext cx="7444800" cy="646500"/>
          </a:xfrm>
          <a:prstGeom prst="rect">
            <a:avLst/>
          </a:prstGeom>
        </p:spPr>
        <p:txBody>
          <a:bodyPr spcFirstLastPara="1" wrap="square" lIns="91425" tIns="91425" rIns="91425" bIns="91425" anchor="t" anchorCtr="0">
            <a:noAutofit/>
          </a:bodyPr>
          <a:lstStyle/>
          <a:p>
            <a:r>
              <a:rPr lang="en"/>
              <a:t>Dispute Phase</a:t>
            </a:r>
            <a:endParaRPr/>
          </a:p>
        </p:txBody>
      </p:sp>
      <p:sp>
        <p:nvSpPr>
          <p:cNvPr id="4601" name="Google Shape;4601;p57"/>
          <p:cNvSpPr txBox="1">
            <a:spLocks noGrp="1"/>
          </p:cNvSpPr>
          <p:nvPr>
            <p:ph type="body" idx="1"/>
          </p:nvPr>
        </p:nvSpPr>
        <p:spPr>
          <a:xfrm>
            <a:off x="645969" y="1804182"/>
            <a:ext cx="7590300" cy="3487200"/>
          </a:xfrm>
          <a:prstGeom prst="rect">
            <a:avLst/>
          </a:prstGeom>
        </p:spPr>
        <p:txBody>
          <a:bodyPr spcFirstLastPara="1" wrap="square" lIns="91425" tIns="91425" rIns="91425" bIns="91425" anchor="t" anchorCtr="0">
            <a:noAutofit/>
          </a:bodyPr>
          <a:lstStyle/>
          <a:p>
            <a:pPr marL="0" indent="0">
              <a:buNone/>
            </a:pPr>
            <a:r>
              <a:rPr lang="en" sz="1600" dirty="0"/>
              <a:t>Safeguards the quality of the final output and give the</a:t>
            </a:r>
            <a:endParaRPr sz="1600" dirty="0"/>
          </a:p>
          <a:p>
            <a:pPr marL="0" indent="0">
              <a:buNone/>
            </a:pPr>
            <a:r>
              <a:rPr lang="en" sz="1600" dirty="0"/>
              <a:t>stakeholders a chance to mitigate inclusion </a:t>
            </a:r>
            <a:endParaRPr sz="1600" dirty="0"/>
          </a:p>
          <a:p>
            <a:pPr marL="0" indent="0">
              <a:buNone/>
            </a:pPr>
            <a:r>
              <a:rPr lang="en" sz="1600" dirty="0"/>
              <a:t>of wrong data</a:t>
            </a:r>
            <a:endParaRPr sz="1600" dirty="0"/>
          </a:p>
          <a:p>
            <a:pPr marL="0" indent="0">
              <a:buNone/>
            </a:pPr>
            <a:endParaRPr sz="1600" dirty="0"/>
          </a:p>
          <a:p>
            <a:pPr indent="-361950">
              <a:buSzPts val="2100"/>
            </a:pPr>
            <a:r>
              <a:rPr lang="en" sz="1600" dirty="0"/>
              <a:t>Provider-level </a:t>
            </a:r>
            <a:br>
              <a:rPr lang="en" sz="1600" dirty="0"/>
            </a:br>
            <a:br>
              <a:rPr lang="en" sz="1600" dirty="0"/>
            </a:br>
            <a:r>
              <a:rPr lang="en" sz="1600" dirty="0" err="1"/>
              <a:t>v.s</a:t>
            </a:r>
            <a:r>
              <a:rPr lang="en" sz="1600" dirty="0"/>
              <a:t>. </a:t>
            </a:r>
            <a:br>
              <a:rPr lang="en" sz="1600" dirty="0"/>
            </a:br>
            <a:endParaRPr sz="1600" dirty="0"/>
          </a:p>
          <a:p>
            <a:pPr indent="-361950">
              <a:buSzPts val="2100"/>
            </a:pPr>
            <a:r>
              <a:rPr lang="en" sz="1600" dirty="0"/>
              <a:t>Data-level vetting</a:t>
            </a:r>
            <a:endParaRPr sz="1600" dirty="0"/>
          </a:p>
          <a:p>
            <a:pPr indent="0">
              <a:buNone/>
            </a:pPr>
            <a:endParaRPr sz="1600" dirty="0"/>
          </a:p>
          <a:p>
            <a:pPr indent="0">
              <a:buNone/>
            </a:pPr>
            <a:endParaRPr sz="1600" dirty="0"/>
          </a:p>
        </p:txBody>
      </p:sp>
      <p:sp>
        <p:nvSpPr>
          <p:cNvPr id="4684" name="Google Shape;4684;p57"/>
          <p:cNvSpPr/>
          <p:nvPr/>
        </p:nvSpPr>
        <p:spPr>
          <a:xfrm>
            <a:off x="8475920" y="1585628"/>
            <a:ext cx="220170" cy="138657"/>
          </a:xfrm>
          <a:custGeom>
            <a:avLst/>
            <a:gdLst/>
            <a:ahLst/>
            <a:cxnLst/>
            <a:rect l="l" t="t" r="r" b="b"/>
            <a:pathLst>
              <a:path w="52484" h="33053" extrusionOk="0">
                <a:moveTo>
                  <a:pt x="43101" y="27301"/>
                </a:moveTo>
                <a:lnTo>
                  <a:pt x="42482" y="27075"/>
                </a:lnTo>
                <a:lnTo>
                  <a:pt x="40791" y="23694"/>
                </a:lnTo>
                <a:lnTo>
                  <a:pt x="38946" y="23694"/>
                </a:lnTo>
                <a:lnTo>
                  <a:pt x="31350" y="8097"/>
                </a:lnTo>
                <a:lnTo>
                  <a:pt x="27599" y="6906"/>
                </a:lnTo>
                <a:lnTo>
                  <a:pt x="17098" y="0"/>
                </a:lnTo>
                <a:lnTo>
                  <a:pt x="0" y="10954"/>
                </a:lnTo>
                <a:lnTo>
                  <a:pt x="16348" y="8251"/>
                </a:lnTo>
                <a:lnTo>
                  <a:pt x="16050" y="14252"/>
                </a:lnTo>
                <a:lnTo>
                  <a:pt x="20551" y="17253"/>
                </a:lnTo>
                <a:lnTo>
                  <a:pt x="16145" y="23694"/>
                </a:lnTo>
                <a:lnTo>
                  <a:pt x="15002" y="23694"/>
                </a:lnTo>
                <a:lnTo>
                  <a:pt x="12300" y="27301"/>
                </a:lnTo>
                <a:lnTo>
                  <a:pt x="8835" y="28992"/>
                </a:lnTo>
                <a:lnTo>
                  <a:pt x="1060" y="32362"/>
                </a:lnTo>
                <a:lnTo>
                  <a:pt x="15383" y="31492"/>
                </a:lnTo>
                <a:lnTo>
                  <a:pt x="32231" y="33052"/>
                </a:lnTo>
                <a:lnTo>
                  <a:pt x="47864" y="30635"/>
                </a:lnTo>
                <a:lnTo>
                  <a:pt x="52483" y="26492"/>
                </a:lnTo>
                <a:close/>
              </a:path>
            </a:pathLst>
          </a:custGeom>
          <a:solidFill>
            <a:schemeClr val="accent4"/>
          </a:solidFill>
          <a:ln>
            <a:noFill/>
          </a:ln>
        </p:spPr>
        <p:txBody>
          <a:bodyPr spcFirstLastPara="1" wrap="square" lIns="91425" tIns="91425" rIns="91425" bIns="91425" anchor="ctr" anchorCtr="0">
            <a:noAutofit/>
          </a:bodyPr>
          <a:lstStyle/>
          <a:p>
            <a:endParaRPr/>
          </a:p>
        </p:txBody>
      </p:sp>
      <p:pic>
        <p:nvPicPr>
          <p:cNvPr id="4685" name="Google Shape;4685;p57"/>
          <p:cNvPicPr preferRelativeResize="0"/>
          <p:nvPr/>
        </p:nvPicPr>
        <p:blipFill>
          <a:blip r:embed="rId3">
            <a:alphaModFix/>
          </a:blip>
          <a:stretch>
            <a:fillRect/>
          </a:stretch>
        </p:blipFill>
        <p:spPr>
          <a:xfrm>
            <a:off x="7240451" y="593476"/>
            <a:ext cx="1609975" cy="4528051"/>
          </a:xfrm>
          <a:prstGeom prst="rect">
            <a:avLst/>
          </a:prstGeom>
          <a:noFill/>
          <a:ln>
            <a:noFill/>
          </a:ln>
        </p:spPr>
      </p:pic>
      <p:pic>
        <p:nvPicPr>
          <p:cNvPr id="88" name="Google Shape;72;p14">
            <a:extLst>
              <a:ext uri="{FF2B5EF4-FFF2-40B4-BE49-F238E27FC236}">
                <a16:creationId xmlns:a16="http://schemas.microsoft.com/office/drawing/2014/main" id="{3604F1F9-9F62-2BEA-3B96-10345DA08805}"/>
              </a:ext>
            </a:extLst>
          </p:cNvPr>
          <p:cNvPicPr preferRelativeResize="0"/>
          <p:nvPr/>
        </p:nvPicPr>
        <p:blipFill>
          <a:blip r:embed="rId4">
            <a:alphaModFix/>
          </a:blip>
          <a:stretch>
            <a:fillRect/>
          </a:stretch>
        </p:blipFill>
        <p:spPr>
          <a:xfrm>
            <a:off x="172994" y="4989290"/>
            <a:ext cx="2164352" cy="4945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69"/>
        <p:cNvGrpSpPr/>
        <p:nvPr/>
      </p:nvGrpSpPr>
      <p:grpSpPr>
        <a:xfrm>
          <a:off x="0" y="0"/>
          <a:ext cx="0" cy="0"/>
          <a:chOff x="0" y="0"/>
          <a:chExt cx="0" cy="0"/>
        </a:xfrm>
      </p:grpSpPr>
      <p:sp>
        <p:nvSpPr>
          <p:cNvPr id="4870" name="Google Shape;4870;p60"/>
          <p:cNvSpPr txBox="1">
            <a:spLocks noGrp="1"/>
          </p:cNvSpPr>
          <p:nvPr>
            <p:ph type="title"/>
          </p:nvPr>
        </p:nvSpPr>
        <p:spPr>
          <a:xfrm>
            <a:off x="753825" y="705850"/>
            <a:ext cx="7444800" cy="646500"/>
          </a:xfrm>
          <a:prstGeom prst="rect">
            <a:avLst/>
          </a:prstGeom>
        </p:spPr>
        <p:txBody>
          <a:bodyPr spcFirstLastPara="1" wrap="square" lIns="91425" tIns="91425" rIns="91425" bIns="91425" anchor="t" anchorCtr="0">
            <a:noAutofit/>
          </a:bodyPr>
          <a:lstStyle/>
          <a:p>
            <a:br>
              <a:rPr lang="en"/>
            </a:br>
            <a:br>
              <a:rPr lang="en"/>
            </a:br>
            <a:r>
              <a:rPr lang="en"/>
              <a:t>Classification</a:t>
            </a:r>
            <a:br>
              <a:rPr lang="en"/>
            </a:br>
            <a:r>
              <a:rPr lang="en"/>
              <a:t>of the </a:t>
            </a:r>
            <a:br>
              <a:rPr lang="en"/>
            </a:br>
            <a:r>
              <a:rPr lang="en"/>
              <a:t>current </a:t>
            </a:r>
            <a:br>
              <a:rPr lang="en"/>
            </a:br>
            <a:r>
              <a:rPr lang="en"/>
              <a:t>Oracles</a:t>
            </a:r>
            <a:endParaRPr/>
          </a:p>
          <a:p>
            <a:endParaRPr/>
          </a:p>
        </p:txBody>
      </p:sp>
      <p:sp>
        <p:nvSpPr>
          <p:cNvPr id="4871" name="Google Shape;4871;p60"/>
          <p:cNvSpPr/>
          <p:nvPr/>
        </p:nvSpPr>
        <p:spPr>
          <a:xfrm rot="5400000">
            <a:off x="6513845" y="4821354"/>
            <a:ext cx="50772" cy="55414"/>
          </a:xfrm>
          <a:custGeom>
            <a:avLst/>
            <a:gdLst/>
            <a:ahLst/>
            <a:cxnLst/>
            <a:rect l="l" t="t" r="r" b="b"/>
            <a:pathLst>
              <a:path w="1474" h="1609" extrusionOk="0">
                <a:moveTo>
                  <a:pt x="1322" y="1"/>
                </a:moveTo>
                <a:lnTo>
                  <a:pt x="1322" y="1"/>
                </a:lnTo>
                <a:cubicBezTo>
                  <a:pt x="1323" y="5"/>
                  <a:pt x="1325" y="9"/>
                  <a:pt x="1327" y="13"/>
                </a:cubicBezTo>
                <a:lnTo>
                  <a:pt x="1327" y="13"/>
                </a:lnTo>
                <a:cubicBezTo>
                  <a:pt x="1329" y="13"/>
                  <a:pt x="1331" y="13"/>
                  <a:pt x="1334" y="13"/>
                </a:cubicBezTo>
                <a:lnTo>
                  <a:pt x="1322" y="1"/>
                </a:lnTo>
                <a:close/>
                <a:moveTo>
                  <a:pt x="1327" y="13"/>
                </a:moveTo>
                <a:cubicBezTo>
                  <a:pt x="1031" y="13"/>
                  <a:pt x="724" y="13"/>
                  <a:pt x="429" y="24"/>
                </a:cubicBezTo>
                <a:cubicBezTo>
                  <a:pt x="322" y="36"/>
                  <a:pt x="226" y="96"/>
                  <a:pt x="167" y="179"/>
                </a:cubicBezTo>
                <a:cubicBezTo>
                  <a:pt x="0" y="453"/>
                  <a:pt x="179" y="1167"/>
                  <a:pt x="441" y="1394"/>
                </a:cubicBezTo>
                <a:cubicBezTo>
                  <a:pt x="488" y="1429"/>
                  <a:pt x="488" y="1537"/>
                  <a:pt x="500" y="1608"/>
                </a:cubicBezTo>
                <a:cubicBezTo>
                  <a:pt x="747" y="1408"/>
                  <a:pt x="993" y="1220"/>
                  <a:pt x="1240" y="1021"/>
                </a:cubicBezTo>
                <a:lnTo>
                  <a:pt x="1240" y="1021"/>
                </a:lnTo>
                <a:cubicBezTo>
                  <a:pt x="1239" y="1022"/>
                  <a:pt x="1239" y="1023"/>
                  <a:pt x="1238" y="1025"/>
                </a:cubicBezTo>
                <a:lnTo>
                  <a:pt x="1250" y="1013"/>
                </a:lnTo>
                <a:lnTo>
                  <a:pt x="1250" y="1013"/>
                </a:lnTo>
                <a:cubicBezTo>
                  <a:pt x="1247" y="1015"/>
                  <a:pt x="1243" y="1018"/>
                  <a:pt x="1240" y="1021"/>
                </a:cubicBezTo>
                <a:lnTo>
                  <a:pt x="1240" y="1021"/>
                </a:lnTo>
                <a:cubicBezTo>
                  <a:pt x="1380" y="704"/>
                  <a:pt x="1474" y="364"/>
                  <a:pt x="1327" y="13"/>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72" name="Google Shape;4872;p60"/>
          <p:cNvSpPr/>
          <p:nvPr/>
        </p:nvSpPr>
        <p:spPr>
          <a:xfrm rot="5400000">
            <a:off x="6587564" y="4921847"/>
            <a:ext cx="42264" cy="37850"/>
          </a:xfrm>
          <a:custGeom>
            <a:avLst/>
            <a:gdLst/>
            <a:ahLst/>
            <a:cxnLst/>
            <a:rect l="l" t="t" r="r" b="b"/>
            <a:pathLst>
              <a:path w="1227" h="1099" extrusionOk="0">
                <a:moveTo>
                  <a:pt x="36" y="1"/>
                </a:moveTo>
                <a:cubicBezTo>
                  <a:pt x="0" y="632"/>
                  <a:pt x="191" y="1060"/>
                  <a:pt x="512" y="1096"/>
                </a:cubicBezTo>
                <a:cubicBezTo>
                  <a:pt x="527" y="1097"/>
                  <a:pt x="541" y="1098"/>
                  <a:pt x="555" y="1098"/>
                </a:cubicBezTo>
                <a:cubicBezTo>
                  <a:pt x="892" y="1098"/>
                  <a:pt x="1158" y="697"/>
                  <a:pt x="1227"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grpSp>
        <p:nvGrpSpPr>
          <p:cNvPr id="4873" name="Google Shape;4873;p60"/>
          <p:cNvGrpSpPr/>
          <p:nvPr/>
        </p:nvGrpSpPr>
        <p:grpSpPr>
          <a:xfrm>
            <a:off x="6571001" y="1800828"/>
            <a:ext cx="2125092" cy="3206992"/>
            <a:chOff x="6571001" y="1515078"/>
            <a:chExt cx="2125092" cy="3206992"/>
          </a:xfrm>
        </p:grpSpPr>
        <p:grpSp>
          <p:nvGrpSpPr>
            <p:cNvPr id="4874" name="Google Shape;4874;p60"/>
            <p:cNvGrpSpPr/>
            <p:nvPr/>
          </p:nvGrpSpPr>
          <p:grpSpPr>
            <a:xfrm>
              <a:off x="8481601" y="1515078"/>
              <a:ext cx="214492" cy="2113343"/>
              <a:chOff x="7056670" y="4487008"/>
              <a:chExt cx="94619" cy="932426"/>
            </a:xfrm>
          </p:grpSpPr>
          <p:sp>
            <p:nvSpPr>
              <p:cNvPr id="4875" name="Google Shape;4875;p60"/>
              <p:cNvSpPr/>
              <p:nvPr/>
            </p:nvSpPr>
            <p:spPr>
              <a:xfrm>
                <a:off x="7095204" y="4642271"/>
                <a:ext cx="30588" cy="37395"/>
              </a:xfrm>
              <a:custGeom>
                <a:avLst/>
                <a:gdLst/>
                <a:ahLst/>
                <a:cxnLst/>
                <a:rect l="l" t="t" r="r" b="b"/>
                <a:pathLst>
                  <a:path w="2013" h="2461" extrusionOk="0">
                    <a:moveTo>
                      <a:pt x="1116" y="1"/>
                    </a:moveTo>
                    <a:cubicBezTo>
                      <a:pt x="906" y="1"/>
                      <a:pt x="706" y="102"/>
                      <a:pt x="583" y="282"/>
                    </a:cubicBezTo>
                    <a:cubicBezTo>
                      <a:pt x="143" y="925"/>
                      <a:pt x="0" y="1710"/>
                      <a:pt x="191" y="2460"/>
                    </a:cubicBezTo>
                    <a:lnTo>
                      <a:pt x="1572" y="2460"/>
                    </a:lnTo>
                    <a:cubicBezTo>
                      <a:pt x="1881" y="1901"/>
                      <a:pt x="2012" y="1258"/>
                      <a:pt x="1929" y="615"/>
                    </a:cubicBezTo>
                    <a:cubicBezTo>
                      <a:pt x="1905" y="413"/>
                      <a:pt x="1619" y="163"/>
                      <a:pt x="1405" y="67"/>
                    </a:cubicBezTo>
                    <a:cubicBezTo>
                      <a:pt x="1311" y="22"/>
                      <a:pt x="1213" y="1"/>
                      <a:pt x="111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76" name="Google Shape;4876;p60"/>
              <p:cNvSpPr/>
              <p:nvPr/>
            </p:nvSpPr>
            <p:spPr>
              <a:xfrm>
                <a:off x="7064617" y="4487008"/>
                <a:ext cx="25528" cy="39158"/>
              </a:xfrm>
              <a:custGeom>
                <a:avLst/>
                <a:gdLst/>
                <a:ahLst/>
                <a:cxnLst/>
                <a:rect l="l" t="t" r="r" b="b"/>
                <a:pathLst>
                  <a:path w="1680" h="2577" extrusionOk="0">
                    <a:moveTo>
                      <a:pt x="1109" y="0"/>
                    </a:moveTo>
                    <a:cubicBezTo>
                      <a:pt x="997" y="0"/>
                      <a:pt x="883" y="37"/>
                      <a:pt x="787" y="117"/>
                    </a:cubicBezTo>
                    <a:cubicBezTo>
                      <a:pt x="644" y="225"/>
                      <a:pt x="525" y="344"/>
                      <a:pt x="441" y="415"/>
                    </a:cubicBezTo>
                    <a:cubicBezTo>
                      <a:pt x="1" y="951"/>
                      <a:pt x="108" y="1510"/>
                      <a:pt x="168" y="2058"/>
                    </a:cubicBezTo>
                    <a:cubicBezTo>
                      <a:pt x="197" y="2354"/>
                      <a:pt x="276" y="2576"/>
                      <a:pt x="552" y="2576"/>
                    </a:cubicBezTo>
                    <a:cubicBezTo>
                      <a:pt x="610" y="2576"/>
                      <a:pt x="675" y="2567"/>
                      <a:pt x="751" y="2546"/>
                    </a:cubicBezTo>
                    <a:cubicBezTo>
                      <a:pt x="796" y="2531"/>
                      <a:pt x="843" y="2527"/>
                      <a:pt x="890" y="2527"/>
                    </a:cubicBezTo>
                    <a:cubicBezTo>
                      <a:pt x="953" y="2527"/>
                      <a:pt x="1016" y="2535"/>
                      <a:pt x="1079" y="2535"/>
                    </a:cubicBezTo>
                    <a:cubicBezTo>
                      <a:pt x="1117" y="2535"/>
                      <a:pt x="1155" y="2532"/>
                      <a:pt x="1192" y="2522"/>
                    </a:cubicBezTo>
                    <a:cubicBezTo>
                      <a:pt x="1299" y="2499"/>
                      <a:pt x="1465" y="2415"/>
                      <a:pt x="1489" y="2332"/>
                    </a:cubicBezTo>
                    <a:cubicBezTo>
                      <a:pt x="1573" y="1987"/>
                      <a:pt x="1632" y="1629"/>
                      <a:pt x="1656" y="1272"/>
                    </a:cubicBezTo>
                    <a:cubicBezTo>
                      <a:pt x="1680" y="975"/>
                      <a:pt x="1668" y="677"/>
                      <a:pt x="1596" y="379"/>
                    </a:cubicBezTo>
                    <a:cubicBezTo>
                      <a:pt x="1541" y="143"/>
                      <a:pt x="1329" y="0"/>
                      <a:pt x="1109"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77" name="Google Shape;4877;p60"/>
              <p:cNvSpPr/>
              <p:nvPr/>
            </p:nvSpPr>
            <p:spPr>
              <a:xfrm>
                <a:off x="7065164" y="4675897"/>
                <a:ext cx="28232" cy="35602"/>
              </a:xfrm>
              <a:custGeom>
                <a:avLst/>
                <a:gdLst/>
                <a:ahLst/>
                <a:cxnLst/>
                <a:rect l="l" t="t" r="r" b="b"/>
                <a:pathLst>
                  <a:path w="1858" h="2343" extrusionOk="0">
                    <a:moveTo>
                      <a:pt x="1213" y="1"/>
                    </a:moveTo>
                    <a:cubicBezTo>
                      <a:pt x="1057" y="1"/>
                      <a:pt x="860" y="60"/>
                      <a:pt x="739" y="140"/>
                    </a:cubicBezTo>
                    <a:cubicBezTo>
                      <a:pt x="179" y="497"/>
                      <a:pt x="1" y="974"/>
                      <a:pt x="144" y="1736"/>
                    </a:cubicBezTo>
                    <a:cubicBezTo>
                      <a:pt x="203" y="2057"/>
                      <a:pt x="322" y="2176"/>
                      <a:pt x="644" y="2200"/>
                    </a:cubicBezTo>
                    <a:cubicBezTo>
                      <a:pt x="842" y="2223"/>
                      <a:pt x="1041" y="2270"/>
                      <a:pt x="1240" y="2339"/>
                    </a:cubicBezTo>
                    <a:lnTo>
                      <a:pt x="1240" y="2339"/>
                    </a:lnTo>
                    <a:cubicBezTo>
                      <a:pt x="1443" y="1817"/>
                      <a:pt x="1703" y="1294"/>
                      <a:pt x="1810" y="748"/>
                    </a:cubicBezTo>
                    <a:cubicBezTo>
                      <a:pt x="1858" y="545"/>
                      <a:pt x="1608" y="200"/>
                      <a:pt x="1394" y="45"/>
                    </a:cubicBezTo>
                    <a:cubicBezTo>
                      <a:pt x="1351" y="14"/>
                      <a:pt x="1287" y="1"/>
                      <a:pt x="1213" y="1"/>
                    </a:cubicBezTo>
                    <a:close/>
                    <a:moveTo>
                      <a:pt x="1240" y="2339"/>
                    </a:moveTo>
                    <a:cubicBezTo>
                      <a:pt x="1240" y="2341"/>
                      <a:pt x="1239" y="2342"/>
                      <a:pt x="1239" y="2343"/>
                    </a:cubicBezTo>
                    <a:lnTo>
                      <a:pt x="1251" y="2343"/>
                    </a:lnTo>
                    <a:cubicBezTo>
                      <a:pt x="1247" y="2342"/>
                      <a:pt x="1244" y="2341"/>
                      <a:pt x="1240" y="2339"/>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78" name="Google Shape;4878;p60"/>
              <p:cNvSpPr/>
              <p:nvPr/>
            </p:nvSpPr>
            <p:spPr>
              <a:xfrm>
                <a:off x="7094475" y="4542652"/>
                <a:ext cx="28232" cy="33930"/>
              </a:xfrm>
              <a:custGeom>
                <a:avLst/>
                <a:gdLst/>
                <a:ahLst/>
                <a:cxnLst/>
                <a:rect l="l" t="t" r="r" b="b"/>
                <a:pathLst>
                  <a:path w="1858" h="2233" extrusionOk="0">
                    <a:moveTo>
                      <a:pt x="1108" y="1"/>
                    </a:moveTo>
                    <a:cubicBezTo>
                      <a:pt x="941" y="1"/>
                      <a:pt x="728" y="79"/>
                      <a:pt x="608" y="182"/>
                    </a:cubicBezTo>
                    <a:cubicBezTo>
                      <a:pt x="0" y="694"/>
                      <a:pt x="60" y="1385"/>
                      <a:pt x="108" y="2111"/>
                    </a:cubicBezTo>
                    <a:cubicBezTo>
                      <a:pt x="441" y="2158"/>
                      <a:pt x="715" y="2206"/>
                      <a:pt x="989" y="2230"/>
                    </a:cubicBezTo>
                    <a:cubicBezTo>
                      <a:pt x="1001" y="2231"/>
                      <a:pt x="1014" y="2232"/>
                      <a:pt x="1028" y="2232"/>
                    </a:cubicBezTo>
                    <a:cubicBezTo>
                      <a:pt x="1124" y="2232"/>
                      <a:pt x="1255" y="2197"/>
                      <a:pt x="1286" y="2135"/>
                    </a:cubicBezTo>
                    <a:cubicBezTo>
                      <a:pt x="1548" y="1694"/>
                      <a:pt x="1858" y="1242"/>
                      <a:pt x="1739" y="694"/>
                    </a:cubicBezTo>
                    <a:cubicBezTo>
                      <a:pt x="1679" y="420"/>
                      <a:pt x="1513" y="182"/>
                      <a:pt x="1274" y="39"/>
                    </a:cubicBezTo>
                    <a:cubicBezTo>
                      <a:pt x="1231" y="13"/>
                      <a:pt x="1173" y="1"/>
                      <a:pt x="1108"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79" name="Google Shape;4879;p60"/>
              <p:cNvSpPr/>
              <p:nvPr/>
            </p:nvSpPr>
            <p:spPr>
              <a:xfrm>
                <a:off x="7056670" y="4588192"/>
                <a:ext cx="27138" cy="36650"/>
              </a:xfrm>
              <a:custGeom>
                <a:avLst/>
                <a:gdLst/>
                <a:ahLst/>
                <a:cxnLst/>
                <a:rect l="l" t="t" r="r" b="b"/>
                <a:pathLst>
                  <a:path w="1786" h="2412" extrusionOk="0">
                    <a:moveTo>
                      <a:pt x="876" y="0"/>
                    </a:moveTo>
                    <a:cubicBezTo>
                      <a:pt x="620" y="0"/>
                      <a:pt x="404" y="179"/>
                      <a:pt x="262" y="507"/>
                    </a:cubicBezTo>
                    <a:cubicBezTo>
                      <a:pt x="0" y="1138"/>
                      <a:pt x="381" y="1698"/>
                      <a:pt x="464" y="2281"/>
                    </a:cubicBezTo>
                    <a:cubicBezTo>
                      <a:pt x="464" y="2329"/>
                      <a:pt x="607" y="2412"/>
                      <a:pt x="667" y="2412"/>
                    </a:cubicBezTo>
                    <a:cubicBezTo>
                      <a:pt x="1429" y="2352"/>
                      <a:pt x="1441" y="2340"/>
                      <a:pt x="1619" y="1567"/>
                    </a:cubicBezTo>
                    <a:cubicBezTo>
                      <a:pt x="1631" y="1531"/>
                      <a:pt x="1643" y="1495"/>
                      <a:pt x="1643" y="1447"/>
                    </a:cubicBezTo>
                    <a:cubicBezTo>
                      <a:pt x="1595" y="1019"/>
                      <a:pt x="1786" y="543"/>
                      <a:pt x="1369" y="197"/>
                    </a:cubicBezTo>
                    <a:cubicBezTo>
                      <a:pt x="1196" y="64"/>
                      <a:pt x="1029" y="0"/>
                      <a:pt x="876"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80" name="Google Shape;4880;p60"/>
              <p:cNvSpPr/>
              <p:nvPr/>
            </p:nvSpPr>
            <p:spPr>
              <a:xfrm>
                <a:off x="7066258" y="4717456"/>
                <a:ext cx="23157" cy="26075"/>
              </a:xfrm>
              <a:custGeom>
                <a:avLst/>
                <a:gdLst/>
                <a:ahLst/>
                <a:cxnLst/>
                <a:rect l="l" t="t" r="r" b="b"/>
                <a:pathLst>
                  <a:path w="1524" h="1716" extrusionOk="0">
                    <a:moveTo>
                      <a:pt x="1345" y="1"/>
                    </a:moveTo>
                    <a:lnTo>
                      <a:pt x="1345" y="13"/>
                    </a:lnTo>
                    <a:cubicBezTo>
                      <a:pt x="1036" y="37"/>
                      <a:pt x="726" y="48"/>
                      <a:pt x="417" y="96"/>
                    </a:cubicBezTo>
                    <a:cubicBezTo>
                      <a:pt x="310" y="120"/>
                      <a:pt x="226" y="179"/>
                      <a:pt x="167" y="275"/>
                    </a:cubicBezTo>
                    <a:cubicBezTo>
                      <a:pt x="0" y="560"/>
                      <a:pt x="238" y="1287"/>
                      <a:pt x="536" y="1501"/>
                    </a:cubicBezTo>
                    <a:cubicBezTo>
                      <a:pt x="595" y="1537"/>
                      <a:pt x="595" y="1644"/>
                      <a:pt x="619" y="1715"/>
                    </a:cubicBezTo>
                    <a:lnTo>
                      <a:pt x="1334" y="1059"/>
                    </a:lnTo>
                    <a:lnTo>
                      <a:pt x="1334" y="1059"/>
                    </a:lnTo>
                    <a:cubicBezTo>
                      <a:pt x="1334" y="1060"/>
                      <a:pt x="1334" y="1060"/>
                      <a:pt x="1334" y="1061"/>
                    </a:cubicBezTo>
                    <a:lnTo>
                      <a:pt x="1345" y="1049"/>
                    </a:lnTo>
                    <a:lnTo>
                      <a:pt x="1334" y="1059"/>
                    </a:lnTo>
                    <a:lnTo>
                      <a:pt x="1334" y="1059"/>
                    </a:lnTo>
                    <a:cubicBezTo>
                      <a:pt x="1453" y="714"/>
                      <a:pt x="1524" y="358"/>
                      <a:pt x="1345"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81" name="Google Shape;4881;p60"/>
              <p:cNvSpPr/>
              <p:nvPr/>
            </p:nvSpPr>
            <p:spPr>
              <a:xfrm>
                <a:off x="7099352" y="4681276"/>
                <a:ext cx="18659" cy="18477"/>
              </a:xfrm>
              <a:custGeom>
                <a:avLst/>
                <a:gdLst/>
                <a:ahLst/>
                <a:cxnLst/>
                <a:rect l="l" t="t" r="r" b="b"/>
                <a:pathLst>
                  <a:path w="1228" h="1216" extrusionOk="0">
                    <a:moveTo>
                      <a:pt x="1203" y="1"/>
                    </a:moveTo>
                    <a:lnTo>
                      <a:pt x="1" y="179"/>
                    </a:lnTo>
                    <a:cubicBezTo>
                      <a:pt x="36" y="813"/>
                      <a:pt x="291" y="1215"/>
                      <a:pt x="606" y="1215"/>
                    </a:cubicBezTo>
                    <a:cubicBezTo>
                      <a:pt x="611" y="1215"/>
                      <a:pt x="615" y="1215"/>
                      <a:pt x="620" y="1215"/>
                    </a:cubicBezTo>
                    <a:cubicBezTo>
                      <a:pt x="1001" y="1215"/>
                      <a:pt x="1227" y="763"/>
                      <a:pt x="1203"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82" name="Google Shape;4882;p60"/>
              <p:cNvSpPr/>
              <p:nvPr/>
            </p:nvSpPr>
            <p:spPr>
              <a:xfrm>
                <a:off x="7095918" y="4580685"/>
                <a:ext cx="15575" cy="18659"/>
              </a:xfrm>
              <a:custGeom>
                <a:avLst/>
                <a:gdLst/>
                <a:ahLst/>
                <a:cxnLst/>
                <a:rect l="l" t="t" r="r" b="b"/>
                <a:pathLst>
                  <a:path w="1025" h="1228" extrusionOk="0">
                    <a:moveTo>
                      <a:pt x="155" y="1"/>
                    </a:moveTo>
                    <a:cubicBezTo>
                      <a:pt x="108" y="1"/>
                      <a:pt x="1" y="96"/>
                      <a:pt x="1" y="144"/>
                    </a:cubicBezTo>
                    <a:cubicBezTo>
                      <a:pt x="36" y="441"/>
                      <a:pt x="36" y="775"/>
                      <a:pt x="167" y="1037"/>
                    </a:cubicBezTo>
                    <a:cubicBezTo>
                      <a:pt x="238" y="1166"/>
                      <a:pt x="352" y="1227"/>
                      <a:pt x="469" y="1227"/>
                    </a:cubicBezTo>
                    <a:cubicBezTo>
                      <a:pt x="608" y="1227"/>
                      <a:pt x="751" y="1139"/>
                      <a:pt x="822" y="977"/>
                    </a:cubicBezTo>
                    <a:cubicBezTo>
                      <a:pt x="906" y="691"/>
                      <a:pt x="977" y="394"/>
                      <a:pt x="1025" y="96"/>
                    </a:cubicBezTo>
                    <a:cubicBezTo>
                      <a:pt x="691" y="60"/>
                      <a:pt x="429" y="25"/>
                      <a:pt x="155"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83" name="Google Shape;4883;p60"/>
              <p:cNvSpPr/>
              <p:nvPr/>
            </p:nvSpPr>
            <p:spPr>
              <a:xfrm>
                <a:off x="7070771" y="4529311"/>
                <a:ext cx="17748" cy="15453"/>
              </a:xfrm>
              <a:custGeom>
                <a:avLst/>
                <a:gdLst/>
                <a:ahLst/>
                <a:cxnLst/>
                <a:rect l="l" t="t" r="r" b="b"/>
                <a:pathLst>
                  <a:path w="1168" h="1017" extrusionOk="0">
                    <a:moveTo>
                      <a:pt x="203" y="0"/>
                    </a:moveTo>
                    <a:cubicBezTo>
                      <a:pt x="132" y="0"/>
                      <a:pt x="1" y="108"/>
                      <a:pt x="13" y="143"/>
                    </a:cubicBezTo>
                    <a:cubicBezTo>
                      <a:pt x="72" y="429"/>
                      <a:pt x="156" y="703"/>
                      <a:pt x="286" y="965"/>
                    </a:cubicBezTo>
                    <a:cubicBezTo>
                      <a:pt x="304" y="999"/>
                      <a:pt x="395" y="1017"/>
                      <a:pt x="492" y="1017"/>
                    </a:cubicBezTo>
                    <a:cubicBezTo>
                      <a:pt x="597" y="1017"/>
                      <a:pt x="708" y="996"/>
                      <a:pt x="739" y="953"/>
                    </a:cubicBezTo>
                    <a:cubicBezTo>
                      <a:pt x="906" y="667"/>
                      <a:pt x="1048" y="381"/>
                      <a:pt x="1168" y="72"/>
                    </a:cubicBezTo>
                    <a:cubicBezTo>
                      <a:pt x="751" y="36"/>
                      <a:pt x="477" y="0"/>
                      <a:pt x="203"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84" name="Google Shape;4884;p60"/>
              <p:cNvSpPr/>
              <p:nvPr/>
            </p:nvSpPr>
            <p:spPr>
              <a:xfrm>
                <a:off x="7062277" y="4628732"/>
                <a:ext cx="14481" cy="14283"/>
              </a:xfrm>
              <a:custGeom>
                <a:avLst/>
                <a:gdLst/>
                <a:ahLst/>
                <a:cxnLst/>
                <a:rect l="l" t="t" r="r" b="b"/>
                <a:pathLst>
                  <a:path w="953" h="940" extrusionOk="0">
                    <a:moveTo>
                      <a:pt x="436" y="0"/>
                    </a:moveTo>
                    <a:cubicBezTo>
                      <a:pt x="358" y="0"/>
                      <a:pt x="283" y="11"/>
                      <a:pt x="214" y="42"/>
                    </a:cubicBezTo>
                    <a:cubicBezTo>
                      <a:pt x="0" y="137"/>
                      <a:pt x="119" y="649"/>
                      <a:pt x="453" y="935"/>
                    </a:cubicBezTo>
                    <a:cubicBezTo>
                      <a:pt x="490" y="935"/>
                      <a:pt x="574" y="939"/>
                      <a:pt x="657" y="939"/>
                    </a:cubicBezTo>
                    <a:cubicBezTo>
                      <a:pt x="761" y="939"/>
                      <a:pt x="863" y="932"/>
                      <a:pt x="869" y="899"/>
                    </a:cubicBezTo>
                    <a:cubicBezTo>
                      <a:pt x="929" y="625"/>
                      <a:pt x="953" y="351"/>
                      <a:pt x="953" y="65"/>
                    </a:cubicBezTo>
                    <a:cubicBezTo>
                      <a:pt x="783" y="49"/>
                      <a:pt x="602" y="0"/>
                      <a:pt x="436"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85" name="Google Shape;4885;p60"/>
              <p:cNvSpPr/>
              <p:nvPr/>
            </p:nvSpPr>
            <p:spPr>
              <a:xfrm>
                <a:off x="7115824" y="4948875"/>
                <a:ext cx="32760" cy="38170"/>
              </a:xfrm>
              <a:custGeom>
                <a:avLst/>
                <a:gdLst/>
                <a:ahLst/>
                <a:cxnLst/>
                <a:rect l="l" t="t" r="r" b="b"/>
                <a:pathLst>
                  <a:path w="2156" h="2512" extrusionOk="0">
                    <a:moveTo>
                      <a:pt x="1336" y="0"/>
                    </a:moveTo>
                    <a:cubicBezTo>
                      <a:pt x="1177" y="0"/>
                      <a:pt x="1017" y="60"/>
                      <a:pt x="893" y="178"/>
                    </a:cubicBezTo>
                    <a:cubicBezTo>
                      <a:pt x="322" y="689"/>
                      <a:pt x="0" y="1428"/>
                      <a:pt x="0" y="2190"/>
                    </a:cubicBezTo>
                    <a:lnTo>
                      <a:pt x="1346" y="2511"/>
                    </a:lnTo>
                    <a:cubicBezTo>
                      <a:pt x="1774" y="2047"/>
                      <a:pt x="2048" y="1451"/>
                      <a:pt x="2132" y="820"/>
                    </a:cubicBezTo>
                    <a:cubicBezTo>
                      <a:pt x="2155" y="606"/>
                      <a:pt x="1941" y="297"/>
                      <a:pt x="1751" y="154"/>
                    </a:cubicBezTo>
                    <a:cubicBezTo>
                      <a:pt x="1631" y="51"/>
                      <a:pt x="1483" y="0"/>
                      <a:pt x="1336"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86" name="Google Shape;4886;p60"/>
              <p:cNvSpPr/>
              <p:nvPr/>
            </p:nvSpPr>
            <p:spPr>
              <a:xfrm>
                <a:off x="7060286" y="4796637"/>
                <a:ext cx="25695" cy="39811"/>
              </a:xfrm>
              <a:custGeom>
                <a:avLst/>
                <a:gdLst/>
                <a:ahLst/>
                <a:cxnLst/>
                <a:rect l="l" t="t" r="r" b="b"/>
                <a:pathLst>
                  <a:path w="1691" h="2620" extrusionOk="0">
                    <a:moveTo>
                      <a:pt x="1048" y="0"/>
                    </a:moveTo>
                    <a:cubicBezTo>
                      <a:pt x="916" y="0"/>
                      <a:pt x="783" y="51"/>
                      <a:pt x="679" y="160"/>
                    </a:cubicBezTo>
                    <a:cubicBezTo>
                      <a:pt x="560" y="279"/>
                      <a:pt x="453" y="410"/>
                      <a:pt x="369" y="481"/>
                    </a:cubicBezTo>
                    <a:cubicBezTo>
                      <a:pt x="0" y="1064"/>
                      <a:pt x="167" y="1612"/>
                      <a:pt x="286" y="2148"/>
                    </a:cubicBezTo>
                    <a:cubicBezTo>
                      <a:pt x="351" y="2416"/>
                      <a:pt x="444" y="2619"/>
                      <a:pt x="682" y="2619"/>
                    </a:cubicBezTo>
                    <a:cubicBezTo>
                      <a:pt x="751" y="2619"/>
                      <a:pt x="833" y="2602"/>
                      <a:pt x="929" y="2565"/>
                    </a:cubicBezTo>
                    <a:cubicBezTo>
                      <a:pt x="1060" y="2517"/>
                      <a:pt x="1227" y="2553"/>
                      <a:pt x="1357" y="2505"/>
                    </a:cubicBezTo>
                    <a:cubicBezTo>
                      <a:pt x="1465" y="2457"/>
                      <a:pt x="1619" y="2362"/>
                      <a:pt x="1631" y="2279"/>
                    </a:cubicBezTo>
                    <a:cubicBezTo>
                      <a:pt x="1667" y="1922"/>
                      <a:pt x="1691" y="1553"/>
                      <a:pt x="1679" y="1195"/>
                    </a:cubicBezTo>
                    <a:cubicBezTo>
                      <a:pt x="1667" y="898"/>
                      <a:pt x="1619" y="612"/>
                      <a:pt x="1524" y="326"/>
                    </a:cubicBezTo>
                    <a:cubicBezTo>
                      <a:pt x="1445" y="118"/>
                      <a:pt x="1249" y="0"/>
                      <a:pt x="1048"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87" name="Google Shape;4887;p60"/>
              <p:cNvSpPr/>
              <p:nvPr/>
            </p:nvSpPr>
            <p:spPr>
              <a:xfrm>
                <a:off x="7100264" y="4741783"/>
                <a:ext cx="25664" cy="32320"/>
              </a:xfrm>
              <a:custGeom>
                <a:avLst/>
                <a:gdLst/>
                <a:ahLst/>
                <a:cxnLst/>
                <a:rect l="l" t="t" r="r" b="b"/>
                <a:pathLst>
                  <a:path w="1689" h="2127" extrusionOk="0">
                    <a:moveTo>
                      <a:pt x="1177" y="0"/>
                    </a:moveTo>
                    <a:cubicBezTo>
                      <a:pt x="1154" y="0"/>
                      <a:pt x="1131" y="3"/>
                      <a:pt x="1108" y="7"/>
                    </a:cubicBezTo>
                    <a:cubicBezTo>
                      <a:pt x="893" y="55"/>
                      <a:pt x="691" y="162"/>
                      <a:pt x="512" y="305"/>
                    </a:cubicBezTo>
                    <a:cubicBezTo>
                      <a:pt x="429" y="376"/>
                      <a:pt x="358" y="472"/>
                      <a:pt x="286" y="567"/>
                    </a:cubicBezTo>
                    <a:cubicBezTo>
                      <a:pt x="215" y="698"/>
                      <a:pt x="167" y="841"/>
                      <a:pt x="155" y="995"/>
                    </a:cubicBezTo>
                    <a:cubicBezTo>
                      <a:pt x="131" y="1126"/>
                      <a:pt x="84" y="1329"/>
                      <a:pt x="48" y="1543"/>
                    </a:cubicBezTo>
                    <a:cubicBezTo>
                      <a:pt x="0" y="1805"/>
                      <a:pt x="120" y="2007"/>
                      <a:pt x="370" y="2043"/>
                    </a:cubicBezTo>
                    <a:cubicBezTo>
                      <a:pt x="703" y="2091"/>
                      <a:pt x="1036" y="2115"/>
                      <a:pt x="1382" y="2127"/>
                    </a:cubicBezTo>
                    <a:cubicBezTo>
                      <a:pt x="1501" y="1674"/>
                      <a:pt x="1584" y="1210"/>
                      <a:pt x="1655" y="745"/>
                    </a:cubicBezTo>
                    <a:cubicBezTo>
                      <a:pt x="1688" y="317"/>
                      <a:pt x="1448" y="0"/>
                      <a:pt x="1177"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88" name="Google Shape;4888;p60"/>
              <p:cNvSpPr/>
              <p:nvPr/>
            </p:nvSpPr>
            <p:spPr>
              <a:xfrm>
                <a:off x="7073855" y="4976485"/>
                <a:ext cx="27685" cy="35708"/>
              </a:xfrm>
              <a:custGeom>
                <a:avLst/>
                <a:gdLst/>
                <a:ahLst/>
                <a:cxnLst/>
                <a:rect l="l" t="t" r="r" b="b"/>
                <a:pathLst>
                  <a:path w="1822" h="2350" extrusionOk="0">
                    <a:moveTo>
                      <a:pt x="1178" y="0"/>
                    </a:moveTo>
                    <a:cubicBezTo>
                      <a:pt x="1020" y="0"/>
                      <a:pt x="810" y="73"/>
                      <a:pt x="691" y="158"/>
                    </a:cubicBezTo>
                    <a:cubicBezTo>
                      <a:pt x="143" y="551"/>
                      <a:pt x="0" y="1039"/>
                      <a:pt x="167" y="1790"/>
                    </a:cubicBezTo>
                    <a:cubicBezTo>
                      <a:pt x="238" y="2111"/>
                      <a:pt x="381" y="2218"/>
                      <a:pt x="691" y="2218"/>
                    </a:cubicBezTo>
                    <a:cubicBezTo>
                      <a:pt x="905" y="2242"/>
                      <a:pt x="1107" y="2278"/>
                      <a:pt x="1310" y="2349"/>
                    </a:cubicBezTo>
                    <a:lnTo>
                      <a:pt x="1298" y="2337"/>
                    </a:lnTo>
                    <a:cubicBezTo>
                      <a:pt x="1465" y="1801"/>
                      <a:pt x="1703" y="1278"/>
                      <a:pt x="1786" y="730"/>
                    </a:cubicBezTo>
                    <a:cubicBezTo>
                      <a:pt x="1822" y="516"/>
                      <a:pt x="1560" y="194"/>
                      <a:pt x="1334" y="39"/>
                    </a:cubicBezTo>
                    <a:cubicBezTo>
                      <a:pt x="1296" y="12"/>
                      <a:pt x="1241" y="0"/>
                      <a:pt x="1178"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89" name="Google Shape;4889;p60"/>
              <p:cNvSpPr/>
              <p:nvPr/>
            </p:nvSpPr>
            <p:spPr>
              <a:xfrm>
                <a:off x="7095736" y="4848421"/>
                <a:ext cx="28962" cy="34052"/>
              </a:xfrm>
              <a:custGeom>
                <a:avLst/>
                <a:gdLst/>
                <a:ahLst/>
                <a:cxnLst/>
                <a:rect l="l" t="t" r="r" b="b"/>
                <a:pathLst>
                  <a:path w="1906" h="2241" extrusionOk="0">
                    <a:moveTo>
                      <a:pt x="1112" y="0"/>
                    </a:moveTo>
                    <a:cubicBezTo>
                      <a:pt x="932" y="0"/>
                      <a:pt x="669" y="122"/>
                      <a:pt x="548" y="252"/>
                    </a:cubicBezTo>
                    <a:cubicBezTo>
                      <a:pt x="1" y="812"/>
                      <a:pt x="132" y="1502"/>
                      <a:pt x="263" y="2217"/>
                    </a:cubicBezTo>
                    <a:cubicBezTo>
                      <a:pt x="596" y="2228"/>
                      <a:pt x="882" y="2240"/>
                      <a:pt x="1156" y="2240"/>
                    </a:cubicBezTo>
                    <a:cubicBezTo>
                      <a:pt x="1251" y="2228"/>
                      <a:pt x="1406" y="2181"/>
                      <a:pt x="1430" y="2109"/>
                    </a:cubicBezTo>
                    <a:cubicBezTo>
                      <a:pt x="1656" y="1633"/>
                      <a:pt x="1906" y="1145"/>
                      <a:pt x="1727" y="621"/>
                    </a:cubicBezTo>
                    <a:cubicBezTo>
                      <a:pt x="1644" y="359"/>
                      <a:pt x="1441" y="145"/>
                      <a:pt x="1203" y="14"/>
                    </a:cubicBezTo>
                    <a:cubicBezTo>
                      <a:pt x="1177" y="4"/>
                      <a:pt x="1146" y="0"/>
                      <a:pt x="1112"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90" name="Google Shape;4890;p60"/>
              <p:cNvSpPr/>
              <p:nvPr/>
            </p:nvSpPr>
            <p:spPr>
              <a:xfrm>
                <a:off x="7064085" y="4898382"/>
                <a:ext cx="25877" cy="36757"/>
              </a:xfrm>
              <a:custGeom>
                <a:avLst/>
                <a:gdLst/>
                <a:ahLst/>
                <a:cxnLst/>
                <a:rect l="l" t="t" r="r" b="b"/>
                <a:pathLst>
                  <a:path w="1703" h="2419" extrusionOk="0">
                    <a:moveTo>
                      <a:pt x="801" y="0"/>
                    </a:moveTo>
                    <a:cubicBezTo>
                      <a:pt x="515" y="0"/>
                      <a:pt x="296" y="205"/>
                      <a:pt x="191" y="583"/>
                    </a:cubicBezTo>
                    <a:cubicBezTo>
                      <a:pt x="0" y="1238"/>
                      <a:pt x="441" y="1738"/>
                      <a:pt x="584" y="2322"/>
                    </a:cubicBezTo>
                    <a:cubicBezTo>
                      <a:pt x="594" y="2365"/>
                      <a:pt x="714" y="2419"/>
                      <a:pt x="789" y="2419"/>
                    </a:cubicBezTo>
                    <a:cubicBezTo>
                      <a:pt x="797" y="2419"/>
                      <a:pt x="804" y="2418"/>
                      <a:pt x="810" y="2417"/>
                    </a:cubicBezTo>
                    <a:cubicBezTo>
                      <a:pt x="1548" y="2274"/>
                      <a:pt x="1560" y="2262"/>
                      <a:pt x="1655" y="1476"/>
                    </a:cubicBezTo>
                    <a:cubicBezTo>
                      <a:pt x="1655" y="1441"/>
                      <a:pt x="1667" y="1393"/>
                      <a:pt x="1667" y="1357"/>
                    </a:cubicBezTo>
                    <a:cubicBezTo>
                      <a:pt x="1560" y="941"/>
                      <a:pt x="1703" y="441"/>
                      <a:pt x="1250" y="143"/>
                    </a:cubicBezTo>
                    <a:cubicBezTo>
                      <a:pt x="1089" y="47"/>
                      <a:pt x="937" y="0"/>
                      <a:pt x="801"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91" name="Google Shape;4891;p60"/>
              <p:cNvSpPr/>
              <p:nvPr/>
            </p:nvSpPr>
            <p:spPr>
              <a:xfrm>
                <a:off x="7073855" y="5014168"/>
                <a:ext cx="23157" cy="24616"/>
              </a:xfrm>
              <a:custGeom>
                <a:avLst/>
                <a:gdLst/>
                <a:ahLst/>
                <a:cxnLst/>
                <a:rect l="l" t="t" r="r" b="b"/>
                <a:pathLst>
                  <a:path w="1524" h="1620" extrusionOk="0">
                    <a:moveTo>
                      <a:pt x="512" y="0"/>
                    </a:moveTo>
                    <a:cubicBezTo>
                      <a:pt x="405" y="0"/>
                      <a:pt x="310" y="36"/>
                      <a:pt x="226" y="107"/>
                    </a:cubicBezTo>
                    <a:cubicBezTo>
                      <a:pt x="0" y="357"/>
                      <a:pt x="72" y="1119"/>
                      <a:pt x="298" y="1393"/>
                    </a:cubicBezTo>
                    <a:cubicBezTo>
                      <a:pt x="345" y="1441"/>
                      <a:pt x="334" y="1548"/>
                      <a:pt x="334" y="1619"/>
                    </a:cubicBezTo>
                    <a:lnTo>
                      <a:pt x="1184" y="1147"/>
                    </a:lnTo>
                    <a:lnTo>
                      <a:pt x="1184" y="1147"/>
                    </a:lnTo>
                    <a:cubicBezTo>
                      <a:pt x="1182" y="1149"/>
                      <a:pt x="1181" y="1152"/>
                      <a:pt x="1179" y="1155"/>
                    </a:cubicBezTo>
                    <a:lnTo>
                      <a:pt x="1191" y="1143"/>
                    </a:lnTo>
                    <a:lnTo>
                      <a:pt x="1184" y="1147"/>
                    </a:lnTo>
                    <a:lnTo>
                      <a:pt x="1184" y="1147"/>
                    </a:lnTo>
                    <a:cubicBezTo>
                      <a:pt x="1384" y="840"/>
                      <a:pt x="1523" y="520"/>
                      <a:pt x="1441" y="131"/>
                    </a:cubicBezTo>
                    <a:lnTo>
                      <a:pt x="1441" y="131"/>
                    </a:lnTo>
                    <a:lnTo>
                      <a:pt x="1441" y="143"/>
                    </a:lnTo>
                    <a:cubicBezTo>
                      <a:pt x="1131" y="95"/>
                      <a:pt x="822" y="36"/>
                      <a:pt x="512"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92" name="Google Shape;4892;p60"/>
              <p:cNvSpPr/>
              <p:nvPr/>
            </p:nvSpPr>
            <p:spPr>
              <a:xfrm>
                <a:off x="7114198" y="4986483"/>
                <a:ext cx="20270" cy="17915"/>
              </a:xfrm>
              <a:custGeom>
                <a:avLst/>
                <a:gdLst/>
                <a:ahLst/>
                <a:cxnLst/>
                <a:rect l="l" t="t" r="r" b="b"/>
                <a:pathLst>
                  <a:path w="1334" h="1179" extrusionOk="0">
                    <a:moveTo>
                      <a:pt x="119" y="0"/>
                    </a:moveTo>
                    <a:cubicBezTo>
                      <a:pt x="0" y="643"/>
                      <a:pt x="155" y="1096"/>
                      <a:pt x="476" y="1167"/>
                    </a:cubicBezTo>
                    <a:cubicBezTo>
                      <a:pt x="510" y="1175"/>
                      <a:pt x="543" y="1179"/>
                      <a:pt x="576" y="1179"/>
                    </a:cubicBezTo>
                    <a:cubicBezTo>
                      <a:pt x="905" y="1179"/>
                      <a:pt x="1193" y="803"/>
                      <a:pt x="1334" y="131"/>
                    </a:cubicBezTo>
                    <a:lnTo>
                      <a:pt x="119"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93" name="Google Shape;4893;p60"/>
              <p:cNvSpPr/>
              <p:nvPr/>
            </p:nvSpPr>
            <p:spPr>
              <a:xfrm>
                <a:off x="7103698" y="4778752"/>
                <a:ext cx="19556" cy="17034"/>
              </a:xfrm>
              <a:custGeom>
                <a:avLst/>
                <a:gdLst/>
                <a:ahLst/>
                <a:cxnLst/>
                <a:rect l="l" t="t" r="r" b="b"/>
                <a:pathLst>
                  <a:path w="1287" h="1121" extrusionOk="0">
                    <a:moveTo>
                      <a:pt x="596" y="0"/>
                    </a:moveTo>
                    <a:cubicBezTo>
                      <a:pt x="402" y="0"/>
                      <a:pt x="186" y="39"/>
                      <a:pt x="1" y="39"/>
                    </a:cubicBezTo>
                    <a:cubicBezTo>
                      <a:pt x="48" y="372"/>
                      <a:pt x="48" y="729"/>
                      <a:pt x="191" y="1015"/>
                    </a:cubicBezTo>
                    <a:cubicBezTo>
                      <a:pt x="230" y="1088"/>
                      <a:pt x="307" y="1121"/>
                      <a:pt x="398" y="1121"/>
                    </a:cubicBezTo>
                    <a:cubicBezTo>
                      <a:pt x="560" y="1121"/>
                      <a:pt x="767" y="1016"/>
                      <a:pt x="882" y="848"/>
                    </a:cubicBezTo>
                    <a:cubicBezTo>
                      <a:pt x="965" y="610"/>
                      <a:pt x="1287" y="289"/>
                      <a:pt x="941" y="75"/>
                    </a:cubicBezTo>
                    <a:cubicBezTo>
                      <a:pt x="846" y="17"/>
                      <a:pt x="726" y="0"/>
                      <a:pt x="596"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94" name="Google Shape;4894;p60"/>
              <p:cNvSpPr/>
              <p:nvPr/>
            </p:nvSpPr>
            <p:spPr>
              <a:xfrm>
                <a:off x="7100264" y="4887807"/>
                <a:ext cx="15575" cy="18097"/>
              </a:xfrm>
              <a:custGeom>
                <a:avLst/>
                <a:gdLst/>
                <a:ahLst/>
                <a:cxnLst/>
                <a:rect l="l" t="t" r="r" b="b"/>
                <a:pathLst>
                  <a:path w="1025" h="1191" extrusionOk="0">
                    <a:moveTo>
                      <a:pt x="431" y="0"/>
                    </a:moveTo>
                    <a:cubicBezTo>
                      <a:pt x="338" y="0"/>
                      <a:pt x="247" y="2"/>
                      <a:pt x="155" y="6"/>
                    </a:cubicBezTo>
                    <a:cubicBezTo>
                      <a:pt x="108" y="6"/>
                      <a:pt x="0" y="113"/>
                      <a:pt x="12" y="160"/>
                    </a:cubicBezTo>
                    <a:cubicBezTo>
                      <a:pt x="84" y="458"/>
                      <a:pt x="120" y="779"/>
                      <a:pt x="286" y="1029"/>
                    </a:cubicBezTo>
                    <a:cubicBezTo>
                      <a:pt x="359" y="1140"/>
                      <a:pt x="462" y="1191"/>
                      <a:pt x="566" y="1191"/>
                    </a:cubicBezTo>
                    <a:cubicBezTo>
                      <a:pt x="719" y="1191"/>
                      <a:pt x="873" y="1083"/>
                      <a:pt x="929" y="898"/>
                    </a:cubicBezTo>
                    <a:cubicBezTo>
                      <a:pt x="977" y="601"/>
                      <a:pt x="1012" y="303"/>
                      <a:pt x="1024" y="6"/>
                    </a:cubicBezTo>
                    <a:cubicBezTo>
                      <a:pt x="810" y="6"/>
                      <a:pt x="617" y="0"/>
                      <a:pt x="431"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95" name="Google Shape;4895;p60"/>
              <p:cNvSpPr/>
              <p:nvPr/>
            </p:nvSpPr>
            <p:spPr>
              <a:xfrm>
                <a:off x="7069874" y="4839031"/>
                <a:ext cx="17383" cy="15438"/>
              </a:xfrm>
              <a:custGeom>
                <a:avLst/>
                <a:gdLst/>
                <a:ahLst/>
                <a:cxnLst/>
                <a:rect l="l" t="t" r="r" b="b"/>
                <a:pathLst>
                  <a:path w="1144" h="1016" extrusionOk="0">
                    <a:moveTo>
                      <a:pt x="1143" y="1"/>
                    </a:moveTo>
                    <a:lnTo>
                      <a:pt x="1143" y="1"/>
                    </a:lnTo>
                    <a:cubicBezTo>
                      <a:pt x="726" y="13"/>
                      <a:pt x="453" y="1"/>
                      <a:pt x="179" y="37"/>
                    </a:cubicBezTo>
                    <a:cubicBezTo>
                      <a:pt x="119" y="37"/>
                      <a:pt x="0" y="168"/>
                      <a:pt x="12" y="203"/>
                    </a:cubicBezTo>
                    <a:cubicBezTo>
                      <a:pt x="95" y="477"/>
                      <a:pt x="215" y="739"/>
                      <a:pt x="369" y="989"/>
                    </a:cubicBezTo>
                    <a:cubicBezTo>
                      <a:pt x="380" y="1008"/>
                      <a:pt x="423" y="1016"/>
                      <a:pt x="479" y="1016"/>
                    </a:cubicBezTo>
                    <a:cubicBezTo>
                      <a:pt x="603" y="1016"/>
                      <a:pt x="789" y="975"/>
                      <a:pt x="822" y="918"/>
                    </a:cubicBezTo>
                    <a:cubicBezTo>
                      <a:pt x="953" y="620"/>
                      <a:pt x="1060" y="310"/>
                      <a:pt x="1143"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96" name="Google Shape;4896;p60"/>
              <p:cNvSpPr/>
              <p:nvPr/>
            </p:nvSpPr>
            <p:spPr>
              <a:xfrm>
                <a:off x="7072579" y="4938740"/>
                <a:ext cx="14678" cy="14283"/>
              </a:xfrm>
              <a:custGeom>
                <a:avLst/>
                <a:gdLst/>
                <a:ahLst/>
                <a:cxnLst/>
                <a:rect l="l" t="t" r="r" b="b"/>
                <a:pathLst>
                  <a:path w="966" h="940" extrusionOk="0">
                    <a:moveTo>
                      <a:pt x="524" y="1"/>
                    </a:moveTo>
                    <a:cubicBezTo>
                      <a:pt x="405" y="1"/>
                      <a:pt x="293" y="14"/>
                      <a:pt x="203" y="71"/>
                    </a:cubicBezTo>
                    <a:cubicBezTo>
                      <a:pt x="1" y="190"/>
                      <a:pt x="167" y="690"/>
                      <a:pt x="537" y="940"/>
                    </a:cubicBezTo>
                    <a:cubicBezTo>
                      <a:pt x="620" y="928"/>
                      <a:pt x="929" y="904"/>
                      <a:pt x="941" y="845"/>
                    </a:cubicBezTo>
                    <a:cubicBezTo>
                      <a:pt x="965" y="571"/>
                      <a:pt x="965" y="285"/>
                      <a:pt x="929" y="11"/>
                    </a:cubicBezTo>
                    <a:cubicBezTo>
                      <a:pt x="909" y="12"/>
                      <a:pt x="888" y="12"/>
                      <a:pt x="867" y="12"/>
                    </a:cubicBezTo>
                    <a:cubicBezTo>
                      <a:pt x="754" y="12"/>
                      <a:pt x="636" y="1"/>
                      <a:pt x="524"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97" name="Google Shape;4897;p60"/>
              <p:cNvSpPr/>
              <p:nvPr/>
            </p:nvSpPr>
            <p:spPr>
              <a:xfrm>
                <a:off x="7072214" y="5078063"/>
                <a:ext cx="26257" cy="40115"/>
              </a:xfrm>
              <a:custGeom>
                <a:avLst/>
                <a:gdLst/>
                <a:ahLst/>
                <a:cxnLst/>
                <a:rect l="l" t="t" r="r" b="b"/>
                <a:pathLst>
                  <a:path w="1728" h="2640" extrusionOk="0">
                    <a:moveTo>
                      <a:pt x="1022" y="1"/>
                    </a:moveTo>
                    <a:cubicBezTo>
                      <a:pt x="879" y="1"/>
                      <a:pt x="734" y="60"/>
                      <a:pt x="632" y="188"/>
                    </a:cubicBezTo>
                    <a:cubicBezTo>
                      <a:pt x="513" y="308"/>
                      <a:pt x="418" y="439"/>
                      <a:pt x="346" y="522"/>
                    </a:cubicBezTo>
                    <a:cubicBezTo>
                      <a:pt x="1" y="1129"/>
                      <a:pt x="215" y="1665"/>
                      <a:pt x="358" y="2189"/>
                    </a:cubicBezTo>
                    <a:cubicBezTo>
                      <a:pt x="438" y="2447"/>
                      <a:pt x="539" y="2639"/>
                      <a:pt x="759" y="2639"/>
                    </a:cubicBezTo>
                    <a:cubicBezTo>
                      <a:pt x="833" y="2639"/>
                      <a:pt x="920" y="2618"/>
                      <a:pt x="1025" y="2570"/>
                    </a:cubicBezTo>
                    <a:cubicBezTo>
                      <a:pt x="1144" y="2510"/>
                      <a:pt x="1323" y="2534"/>
                      <a:pt x="1442" y="2486"/>
                    </a:cubicBezTo>
                    <a:cubicBezTo>
                      <a:pt x="1549" y="2439"/>
                      <a:pt x="1704" y="2332"/>
                      <a:pt x="1704" y="2236"/>
                    </a:cubicBezTo>
                    <a:cubicBezTo>
                      <a:pt x="1727" y="1879"/>
                      <a:pt x="1727" y="1522"/>
                      <a:pt x="1692" y="1165"/>
                    </a:cubicBezTo>
                    <a:cubicBezTo>
                      <a:pt x="1668" y="867"/>
                      <a:pt x="1596" y="581"/>
                      <a:pt x="1489" y="296"/>
                    </a:cubicBezTo>
                    <a:cubicBezTo>
                      <a:pt x="1401" y="106"/>
                      <a:pt x="1212" y="1"/>
                      <a:pt x="1022"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98" name="Google Shape;4898;p60"/>
              <p:cNvSpPr/>
              <p:nvPr/>
            </p:nvSpPr>
            <p:spPr>
              <a:xfrm>
                <a:off x="7112739" y="5025534"/>
                <a:ext cx="23902" cy="32001"/>
              </a:xfrm>
              <a:custGeom>
                <a:avLst/>
                <a:gdLst/>
                <a:ahLst/>
                <a:cxnLst/>
                <a:rect l="l" t="t" r="r" b="b"/>
                <a:pathLst>
                  <a:path w="1573" h="2106" extrusionOk="0">
                    <a:moveTo>
                      <a:pt x="1084" y="1"/>
                    </a:moveTo>
                    <a:cubicBezTo>
                      <a:pt x="1053" y="1"/>
                      <a:pt x="1021" y="5"/>
                      <a:pt x="989" y="14"/>
                    </a:cubicBezTo>
                    <a:cubicBezTo>
                      <a:pt x="775" y="74"/>
                      <a:pt x="584" y="181"/>
                      <a:pt x="430" y="336"/>
                    </a:cubicBezTo>
                    <a:cubicBezTo>
                      <a:pt x="346" y="419"/>
                      <a:pt x="275" y="502"/>
                      <a:pt x="203" y="609"/>
                    </a:cubicBezTo>
                    <a:cubicBezTo>
                      <a:pt x="144" y="740"/>
                      <a:pt x="108" y="883"/>
                      <a:pt x="96" y="1038"/>
                    </a:cubicBezTo>
                    <a:cubicBezTo>
                      <a:pt x="84" y="1181"/>
                      <a:pt x="49" y="1383"/>
                      <a:pt x="25" y="1598"/>
                    </a:cubicBezTo>
                    <a:cubicBezTo>
                      <a:pt x="1" y="1860"/>
                      <a:pt x="120" y="2050"/>
                      <a:pt x="382" y="2086"/>
                    </a:cubicBezTo>
                    <a:cubicBezTo>
                      <a:pt x="577" y="2100"/>
                      <a:pt x="773" y="2105"/>
                      <a:pt x="970" y="2105"/>
                    </a:cubicBezTo>
                    <a:cubicBezTo>
                      <a:pt x="1110" y="2105"/>
                      <a:pt x="1251" y="2103"/>
                      <a:pt x="1394" y="2098"/>
                    </a:cubicBezTo>
                    <a:cubicBezTo>
                      <a:pt x="1477" y="1645"/>
                      <a:pt x="1549" y="1181"/>
                      <a:pt x="1573" y="717"/>
                    </a:cubicBezTo>
                    <a:cubicBezTo>
                      <a:pt x="1573" y="302"/>
                      <a:pt x="1345" y="1"/>
                      <a:pt x="1084"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899" name="Google Shape;4899;p60"/>
              <p:cNvSpPr/>
              <p:nvPr/>
            </p:nvSpPr>
            <p:spPr>
              <a:xfrm>
                <a:off x="7113651" y="5136625"/>
                <a:ext cx="29326" cy="34401"/>
              </a:xfrm>
              <a:custGeom>
                <a:avLst/>
                <a:gdLst/>
                <a:ahLst/>
                <a:cxnLst/>
                <a:rect l="l" t="t" r="r" b="b"/>
                <a:pathLst>
                  <a:path w="1930" h="2264" extrusionOk="0">
                    <a:moveTo>
                      <a:pt x="1071" y="0"/>
                    </a:moveTo>
                    <a:cubicBezTo>
                      <a:pt x="893" y="0"/>
                      <a:pt x="634" y="134"/>
                      <a:pt x="512" y="275"/>
                    </a:cubicBezTo>
                    <a:cubicBezTo>
                      <a:pt x="1" y="883"/>
                      <a:pt x="179" y="1561"/>
                      <a:pt x="346" y="2264"/>
                    </a:cubicBezTo>
                    <a:cubicBezTo>
                      <a:pt x="691" y="2252"/>
                      <a:pt x="965" y="2252"/>
                      <a:pt x="1239" y="2228"/>
                    </a:cubicBezTo>
                    <a:cubicBezTo>
                      <a:pt x="1334" y="2216"/>
                      <a:pt x="1489" y="2157"/>
                      <a:pt x="1513" y="2085"/>
                    </a:cubicBezTo>
                    <a:cubicBezTo>
                      <a:pt x="1703" y="1597"/>
                      <a:pt x="1929" y="1097"/>
                      <a:pt x="1715" y="585"/>
                    </a:cubicBezTo>
                    <a:cubicBezTo>
                      <a:pt x="1608" y="323"/>
                      <a:pt x="1405" y="121"/>
                      <a:pt x="1155" y="13"/>
                    </a:cubicBezTo>
                    <a:cubicBezTo>
                      <a:pt x="1131" y="5"/>
                      <a:pt x="1102" y="0"/>
                      <a:pt x="1071"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00" name="Google Shape;4900;p60"/>
              <p:cNvSpPr/>
              <p:nvPr/>
            </p:nvSpPr>
            <p:spPr>
              <a:xfrm>
                <a:off x="7067336" y="5178943"/>
                <a:ext cx="25345" cy="36802"/>
              </a:xfrm>
              <a:custGeom>
                <a:avLst/>
                <a:gdLst/>
                <a:ahLst/>
                <a:cxnLst/>
                <a:rect l="l" t="t" r="r" b="b"/>
                <a:pathLst>
                  <a:path w="1668" h="2422" extrusionOk="0">
                    <a:moveTo>
                      <a:pt x="752" y="1"/>
                    </a:moveTo>
                    <a:cubicBezTo>
                      <a:pt x="451" y="1"/>
                      <a:pt x="235" y="220"/>
                      <a:pt x="143" y="622"/>
                    </a:cubicBezTo>
                    <a:cubicBezTo>
                      <a:pt x="1" y="1289"/>
                      <a:pt x="465" y="1765"/>
                      <a:pt x="643" y="2324"/>
                    </a:cubicBezTo>
                    <a:cubicBezTo>
                      <a:pt x="654" y="2378"/>
                      <a:pt x="770" y="2421"/>
                      <a:pt x="845" y="2421"/>
                    </a:cubicBezTo>
                    <a:cubicBezTo>
                      <a:pt x="854" y="2421"/>
                      <a:pt x="862" y="2421"/>
                      <a:pt x="870" y="2420"/>
                    </a:cubicBezTo>
                    <a:cubicBezTo>
                      <a:pt x="1608" y="2229"/>
                      <a:pt x="1608" y="2217"/>
                      <a:pt x="1655" y="1419"/>
                    </a:cubicBezTo>
                    <a:cubicBezTo>
                      <a:pt x="1667" y="1384"/>
                      <a:pt x="1667" y="1348"/>
                      <a:pt x="1667" y="1312"/>
                    </a:cubicBezTo>
                    <a:cubicBezTo>
                      <a:pt x="1536" y="896"/>
                      <a:pt x="1644" y="384"/>
                      <a:pt x="1179" y="122"/>
                    </a:cubicBezTo>
                    <a:cubicBezTo>
                      <a:pt x="1023" y="40"/>
                      <a:pt x="880" y="1"/>
                      <a:pt x="752"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01" name="Google Shape;4901;p60"/>
              <p:cNvSpPr/>
              <p:nvPr/>
            </p:nvSpPr>
            <p:spPr>
              <a:xfrm>
                <a:off x="7116553" y="5062686"/>
                <a:ext cx="19723" cy="17201"/>
              </a:xfrm>
              <a:custGeom>
                <a:avLst/>
                <a:gdLst/>
                <a:ahLst/>
                <a:cxnLst/>
                <a:rect l="l" t="t" r="r" b="b"/>
                <a:pathLst>
                  <a:path w="1298" h="1132" extrusionOk="0">
                    <a:moveTo>
                      <a:pt x="671" y="0"/>
                    </a:moveTo>
                    <a:cubicBezTo>
                      <a:pt x="462" y="0"/>
                      <a:pt x="217" y="65"/>
                      <a:pt x="0" y="81"/>
                    </a:cubicBezTo>
                    <a:cubicBezTo>
                      <a:pt x="71" y="403"/>
                      <a:pt x="95" y="760"/>
                      <a:pt x="250" y="1034"/>
                    </a:cubicBezTo>
                    <a:cubicBezTo>
                      <a:pt x="290" y="1101"/>
                      <a:pt x="361" y="1132"/>
                      <a:pt x="445" y="1132"/>
                    </a:cubicBezTo>
                    <a:cubicBezTo>
                      <a:pt x="611" y="1132"/>
                      <a:pt x="826" y="1010"/>
                      <a:pt x="929" y="819"/>
                    </a:cubicBezTo>
                    <a:cubicBezTo>
                      <a:pt x="1000" y="581"/>
                      <a:pt x="1298" y="248"/>
                      <a:pt x="941" y="57"/>
                    </a:cubicBezTo>
                    <a:cubicBezTo>
                      <a:pt x="863" y="15"/>
                      <a:pt x="771" y="0"/>
                      <a:pt x="671"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02" name="Google Shape;4902;p60"/>
              <p:cNvSpPr/>
              <p:nvPr/>
            </p:nvSpPr>
            <p:spPr>
              <a:xfrm>
                <a:off x="7119987" y="5175904"/>
                <a:ext cx="15393" cy="18356"/>
              </a:xfrm>
              <a:custGeom>
                <a:avLst/>
                <a:gdLst/>
                <a:ahLst/>
                <a:cxnLst/>
                <a:rect l="l" t="t" r="r" b="b"/>
                <a:pathLst>
                  <a:path w="1013" h="1208" extrusionOk="0">
                    <a:moveTo>
                      <a:pt x="1012" y="0"/>
                    </a:moveTo>
                    <a:lnTo>
                      <a:pt x="1012" y="0"/>
                    </a:lnTo>
                    <a:cubicBezTo>
                      <a:pt x="691" y="12"/>
                      <a:pt x="417" y="12"/>
                      <a:pt x="143" y="48"/>
                    </a:cubicBezTo>
                    <a:cubicBezTo>
                      <a:pt x="95" y="60"/>
                      <a:pt x="0" y="167"/>
                      <a:pt x="12" y="203"/>
                    </a:cubicBezTo>
                    <a:cubicBezTo>
                      <a:pt x="107" y="500"/>
                      <a:pt x="155" y="822"/>
                      <a:pt x="334" y="1060"/>
                    </a:cubicBezTo>
                    <a:cubicBezTo>
                      <a:pt x="412" y="1161"/>
                      <a:pt x="513" y="1207"/>
                      <a:pt x="612" y="1207"/>
                    </a:cubicBezTo>
                    <a:cubicBezTo>
                      <a:pt x="769" y="1207"/>
                      <a:pt x="921" y="1091"/>
                      <a:pt x="965" y="893"/>
                    </a:cubicBezTo>
                    <a:cubicBezTo>
                      <a:pt x="1000" y="596"/>
                      <a:pt x="1012" y="298"/>
                      <a:pt x="1012"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03" name="Google Shape;4903;p60"/>
              <p:cNvSpPr/>
              <p:nvPr/>
            </p:nvSpPr>
            <p:spPr>
              <a:xfrm>
                <a:off x="7083443" y="5119819"/>
                <a:ext cx="17383" cy="15848"/>
              </a:xfrm>
              <a:custGeom>
                <a:avLst/>
                <a:gdLst/>
                <a:ahLst/>
                <a:cxnLst/>
                <a:rect l="l" t="t" r="r" b="b"/>
                <a:pathLst>
                  <a:path w="1144" h="1043" extrusionOk="0">
                    <a:moveTo>
                      <a:pt x="1143" y="0"/>
                    </a:moveTo>
                    <a:lnTo>
                      <a:pt x="1143" y="0"/>
                    </a:lnTo>
                    <a:cubicBezTo>
                      <a:pt x="726" y="36"/>
                      <a:pt x="441" y="48"/>
                      <a:pt x="179" y="84"/>
                    </a:cubicBezTo>
                    <a:cubicBezTo>
                      <a:pt x="107" y="96"/>
                      <a:pt x="0" y="227"/>
                      <a:pt x="12" y="262"/>
                    </a:cubicBezTo>
                    <a:cubicBezTo>
                      <a:pt x="119" y="536"/>
                      <a:pt x="262" y="786"/>
                      <a:pt x="429" y="1024"/>
                    </a:cubicBezTo>
                    <a:cubicBezTo>
                      <a:pt x="438" y="1037"/>
                      <a:pt x="471" y="1043"/>
                      <a:pt x="515" y="1043"/>
                    </a:cubicBezTo>
                    <a:cubicBezTo>
                      <a:pt x="634" y="1043"/>
                      <a:pt x="834" y="999"/>
                      <a:pt x="869" y="929"/>
                    </a:cubicBezTo>
                    <a:cubicBezTo>
                      <a:pt x="988" y="619"/>
                      <a:pt x="1072" y="310"/>
                      <a:pt x="1143"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04" name="Google Shape;4904;p60"/>
              <p:cNvSpPr/>
              <p:nvPr/>
            </p:nvSpPr>
            <p:spPr>
              <a:xfrm>
                <a:off x="7076028" y="5218951"/>
                <a:ext cx="15560" cy="12749"/>
              </a:xfrm>
              <a:custGeom>
                <a:avLst/>
                <a:gdLst/>
                <a:ahLst/>
                <a:cxnLst/>
                <a:rect l="l" t="t" r="r" b="b"/>
                <a:pathLst>
                  <a:path w="1024" h="839" extrusionOk="0">
                    <a:moveTo>
                      <a:pt x="131" y="1"/>
                    </a:moveTo>
                    <a:cubicBezTo>
                      <a:pt x="107" y="239"/>
                      <a:pt x="0" y="513"/>
                      <a:pt x="95" y="727"/>
                    </a:cubicBezTo>
                    <a:cubicBezTo>
                      <a:pt x="129" y="803"/>
                      <a:pt x="215" y="839"/>
                      <a:pt x="325" y="839"/>
                    </a:cubicBezTo>
                    <a:cubicBezTo>
                      <a:pt x="526" y="839"/>
                      <a:pt x="808" y="720"/>
                      <a:pt x="1000" y="513"/>
                    </a:cubicBezTo>
                    <a:cubicBezTo>
                      <a:pt x="988" y="418"/>
                      <a:pt x="1024" y="108"/>
                      <a:pt x="964" y="84"/>
                    </a:cubicBezTo>
                    <a:cubicBezTo>
                      <a:pt x="691" y="25"/>
                      <a:pt x="405" y="1"/>
                      <a:pt x="131"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05" name="Google Shape;4905;p60"/>
              <p:cNvSpPr/>
              <p:nvPr/>
            </p:nvSpPr>
            <p:spPr>
              <a:xfrm>
                <a:off x="7111113" y="5329844"/>
                <a:ext cx="30588" cy="36939"/>
              </a:xfrm>
              <a:custGeom>
                <a:avLst/>
                <a:gdLst/>
                <a:ahLst/>
                <a:cxnLst/>
                <a:rect l="l" t="t" r="r" b="b"/>
                <a:pathLst>
                  <a:path w="2013" h="2431" extrusionOk="0">
                    <a:moveTo>
                      <a:pt x="1213" y="1"/>
                    </a:moveTo>
                    <a:cubicBezTo>
                      <a:pt x="1039" y="1"/>
                      <a:pt x="866" y="75"/>
                      <a:pt x="739" y="216"/>
                    </a:cubicBezTo>
                    <a:cubicBezTo>
                      <a:pt x="239" y="763"/>
                      <a:pt x="1" y="1514"/>
                      <a:pt x="84" y="2252"/>
                    </a:cubicBezTo>
                    <a:lnTo>
                      <a:pt x="1418" y="2430"/>
                    </a:lnTo>
                    <a:cubicBezTo>
                      <a:pt x="1787" y="1930"/>
                      <a:pt x="1989" y="1323"/>
                      <a:pt x="2001" y="704"/>
                    </a:cubicBezTo>
                    <a:cubicBezTo>
                      <a:pt x="2013" y="501"/>
                      <a:pt x="1763" y="228"/>
                      <a:pt x="1561" y="109"/>
                    </a:cubicBezTo>
                    <a:cubicBezTo>
                      <a:pt x="1454" y="36"/>
                      <a:pt x="1333" y="1"/>
                      <a:pt x="1213"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06" name="Google Shape;4906;p60"/>
              <p:cNvSpPr/>
              <p:nvPr/>
            </p:nvSpPr>
            <p:spPr>
              <a:xfrm>
                <a:off x="7065893" y="5359034"/>
                <a:ext cx="26059" cy="34158"/>
              </a:xfrm>
              <a:custGeom>
                <a:avLst/>
                <a:gdLst/>
                <a:ahLst/>
                <a:cxnLst/>
                <a:rect l="l" t="t" r="r" b="b"/>
                <a:pathLst>
                  <a:path w="1715" h="2248" extrusionOk="0">
                    <a:moveTo>
                      <a:pt x="1094" y="1"/>
                    </a:moveTo>
                    <a:cubicBezTo>
                      <a:pt x="937" y="1"/>
                      <a:pt x="699" y="106"/>
                      <a:pt x="584" y="212"/>
                    </a:cubicBezTo>
                    <a:cubicBezTo>
                      <a:pt x="96" y="640"/>
                      <a:pt x="0" y="1128"/>
                      <a:pt x="238" y="1831"/>
                    </a:cubicBezTo>
                    <a:cubicBezTo>
                      <a:pt x="332" y="2092"/>
                      <a:pt x="454" y="2207"/>
                      <a:pt x="691" y="2207"/>
                    </a:cubicBezTo>
                    <a:cubicBezTo>
                      <a:pt x="725" y="2207"/>
                      <a:pt x="760" y="2204"/>
                      <a:pt x="798" y="2200"/>
                    </a:cubicBezTo>
                    <a:cubicBezTo>
                      <a:pt x="997" y="2200"/>
                      <a:pt x="1195" y="2211"/>
                      <a:pt x="1394" y="2246"/>
                    </a:cubicBezTo>
                    <a:lnTo>
                      <a:pt x="1394" y="2246"/>
                    </a:lnTo>
                    <a:cubicBezTo>
                      <a:pt x="1501" y="1710"/>
                      <a:pt x="1679" y="1175"/>
                      <a:pt x="1703" y="640"/>
                    </a:cubicBezTo>
                    <a:cubicBezTo>
                      <a:pt x="1715" y="438"/>
                      <a:pt x="1417" y="140"/>
                      <a:pt x="1191" y="21"/>
                    </a:cubicBezTo>
                    <a:cubicBezTo>
                      <a:pt x="1165" y="7"/>
                      <a:pt x="1132" y="1"/>
                      <a:pt x="1094" y="1"/>
                    </a:cubicBezTo>
                    <a:close/>
                    <a:moveTo>
                      <a:pt x="1394" y="2246"/>
                    </a:moveTo>
                    <a:cubicBezTo>
                      <a:pt x="1394" y="2246"/>
                      <a:pt x="1393" y="2247"/>
                      <a:pt x="1393" y="2248"/>
                    </a:cubicBezTo>
                    <a:lnTo>
                      <a:pt x="1405" y="2248"/>
                    </a:lnTo>
                    <a:cubicBezTo>
                      <a:pt x="1401" y="2247"/>
                      <a:pt x="1398" y="2246"/>
                      <a:pt x="1394" y="2246"/>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07" name="Google Shape;4907;p60"/>
              <p:cNvSpPr/>
              <p:nvPr/>
            </p:nvSpPr>
            <p:spPr>
              <a:xfrm>
                <a:off x="7123968" y="5233842"/>
                <a:ext cx="27321" cy="32517"/>
              </a:xfrm>
              <a:custGeom>
                <a:avLst/>
                <a:gdLst/>
                <a:ahLst/>
                <a:cxnLst/>
                <a:rect l="l" t="t" r="r" b="b"/>
                <a:pathLst>
                  <a:path w="1798" h="2140" extrusionOk="0">
                    <a:moveTo>
                      <a:pt x="1178" y="0"/>
                    </a:moveTo>
                    <a:cubicBezTo>
                      <a:pt x="1022" y="0"/>
                      <a:pt x="839" y="49"/>
                      <a:pt x="726" y="116"/>
                    </a:cubicBezTo>
                    <a:cubicBezTo>
                      <a:pt x="84" y="521"/>
                      <a:pt x="48" y="1212"/>
                      <a:pt x="0" y="1902"/>
                    </a:cubicBezTo>
                    <a:cubicBezTo>
                      <a:pt x="322" y="1986"/>
                      <a:pt x="572" y="2069"/>
                      <a:pt x="834" y="2128"/>
                    </a:cubicBezTo>
                    <a:cubicBezTo>
                      <a:pt x="868" y="2136"/>
                      <a:pt x="901" y="2140"/>
                      <a:pt x="935" y="2140"/>
                    </a:cubicBezTo>
                    <a:cubicBezTo>
                      <a:pt x="1006" y="2140"/>
                      <a:pt x="1074" y="2122"/>
                      <a:pt x="1131" y="2081"/>
                    </a:cubicBezTo>
                    <a:cubicBezTo>
                      <a:pt x="1453" y="1688"/>
                      <a:pt x="1798" y="1283"/>
                      <a:pt x="1762" y="747"/>
                    </a:cubicBezTo>
                    <a:cubicBezTo>
                      <a:pt x="1738" y="485"/>
                      <a:pt x="1608" y="235"/>
                      <a:pt x="1405" y="57"/>
                    </a:cubicBezTo>
                    <a:cubicBezTo>
                      <a:pt x="1352" y="17"/>
                      <a:pt x="1270" y="0"/>
                      <a:pt x="1178"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08" name="Google Shape;4908;p60"/>
              <p:cNvSpPr/>
              <p:nvPr/>
            </p:nvSpPr>
            <p:spPr>
              <a:xfrm>
                <a:off x="7082167" y="5272316"/>
                <a:ext cx="27153" cy="35116"/>
              </a:xfrm>
              <a:custGeom>
                <a:avLst/>
                <a:gdLst/>
                <a:ahLst/>
                <a:cxnLst/>
                <a:rect l="l" t="t" r="r" b="b"/>
                <a:pathLst>
                  <a:path w="1787" h="2311" extrusionOk="0">
                    <a:moveTo>
                      <a:pt x="914" y="0"/>
                    </a:moveTo>
                    <a:cubicBezTo>
                      <a:pt x="698" y="0"/>
                      <a:pt x="495" y="143"/>
                      <a:pt x="334" y="418"/>
                    </a:cubicBezTo>
                    <a:cubicBezTo>
                      <a:pt x="1" y="1001"/>
                      <a:pt x="287" y="1573"/>
                      <a:pt x="287" y="2144"/>
                    </a:cubicBezTo>
                    <a:cubicBezTo>
                      <a:pt x="287" y="2204"/>
                      <a:pt x="406" y="2299"/>
                      <a:pt x="477" y="2299"/>
                    </a:cubicBezTo>
                    <a:cubicBezTo>
                      <a:pt x="611" y="2306"/>
                      <a:pt x="721" y="2311"/>
                      <a:pt x="812" y="2311"/>
                    </a:cubicBezTo>
                    <a:cubicBezTo>
                      <a:pt x="1224" y="2311"/>
                      <a:pt x="1265" y="2203"/>
                      <a:pt x="1489" y="1609"/>
                    </a:cubicBezTo>
                    <a:cubicBezTo>
                      <a:pt x="1513" y="1573"/>
                      <a:pt x="1537" y="1537"/>
                      <a:pt x="1537" y="1501"/>
                    </a:cubicBezTo>
                    <a:cubicBezTo>
                      <a:pt x="1537" y="1085"/>
                      <a:pt x="1787" y="644"/>
                      <a:pt x="1430" y="263"/>
                    </a:cubicBezTo>
                    <a:cubicBezTo>
                      <a:pt x="1258" y="86"/>
                      <a:pt x="1082" y="0"/>
                      <a:pt x="914"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09" name="Google Shape;4909;p60"/>
              <p:cNvSpPr/>
              <p:nvPr/>
            </p:nvSpPr>
            <p:spPr>
              <a:xfrm>
                <a:off x="7070056" y="5394985"/>
                <a:ext cx="22397" cy="24449"/>
              </a:xfrm>
              <a:custGeom>
                <a:avLst/>
                <a:gdLst/>
                <a:ahLst/>
                <a:cxnLst/>
                <a:rect l="l" t="t" r="r" b="b"/>
                <a:pathLst>
                  <a:path w="1474" h="1609" extrusionOk="0">
                    <a:moveTo>
                      <a:pt x="1322" y="1"/>
                    </a:moveTo>
                    <a:lnTo>
                      <a:pt x="1322" y="1"/>
                    </a:lnTo>
                    <a:cubicBezTo>
                      <a:pt x="1323" y="5"/>
                      <a:pt x="1325" y="9"/>
                      <a:pt x="1327" y="13"/>
                    </a:cubicBezTo>
                    <a:lnTo>
                      <a:pt x="1327" y="13"/>
                    </a:lnTo>
                    <a:cubicBezTo>
                      <a:pt x="1329" y="13"/>
                      <a:pt x="1331" y="13"/>
                      <a:pt x="1334" y="13"/>
                    </a:cubicBezTo>
                    <a:lnTo>
                      <a:pt x="1322" y="1"/>
                    </a:lnTo>
                    <a:close/>
                    <a:moveTo>
                      <a:pt x="1327" y="13"/>
                    </a:moveTo>
                    <a:cubicBezTo>
                      <a:pt x="1031" y="13"/>
                      <a:pt x="724" y="13"/>
                      <a:pt x="429" y="24"/>
                    </a:cubicBezTo>
                    <a:cubicBezTo>
                      <a:pt x="322" y="36"/>
                      <a:pt x="226" y="96"/>
                      <a:pt x="167" y="179"/>
                    </a:cubicBezTo>
                    <a:cubicBezTo>
                      <a:pt x="0" y="453"/>
                      <a:pt x="179" y="1167"/>
                      <a:pt x="441" y="1394"/>
                    </a:cubicBezTo>
                    <a:cubicBezTo>
                      <a:pt x="488" y="1429"/>
                      <a:pt x="488" y="1537"/>
                      <a:pt x="500" y="1608"/>
                    </a:cubicBezTo>
                    <a:cubicBezTo>
                      <a:pt x="747" y="1408"/>
                      <a:pt x="993" y="1220"/>
                      <a:pt x="1240" y="1021"/>
                    </a:cubicBezTo>
                    <a:lnTo>
                      <a:pt x="1240" y="1021"/>
                    </a:lnTo>
                    <a:cubicBezTo>
                      <a:pt x="1239" y="1022"/>
                      <a:pt x="1239" y="1023"/>
                      <a:pt x="1238" y="1025"/>
                    </a:cubicBezTo>
                    <a:lnTo>
                      <a:pt x="1250" y="1013"/>
                    </a:lnTo>
                    <a:lnTo>
                      <a:pt x="1250" y="1013"/>
                    </a:lnTo>
                    <a:cubicBezTo>
                      <a:pt x="1247" y="1015"/>
                      <a:pt x="1243" y="1018"/>
                      <a:pt x="1240" y="1021"/>
                    </a:cubicBezTo>
                    <a:lnTo>
                      <a:pt x="1240" y="1021"/>
                    </a:lnTo>
                    <a:cubicBezTo>
                      <a:pt x="1380" y="704"/>
                      <a:pt x="1474" y="364"/>
                      <a:pt x="1327" y="13"/>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10" name="Google Shape;4910;p60"/>
              <p:cNvSpPr/>
              <p:nvPr/>
            </p:nvSpPr>
            <p:spPr>
              <a:xfrm>
                <a:off x="7112390" y="5368212"/>
                <a:ext cx="18644" cy="16699"/>
              </a:xfrm>
              <a:custGeom>
                <a:avLst/>
                <a:gdLst/>
                <a:ahLst/>
                <a:cxnLst/>
                <a:rect l="l" t="t" r="r" b="b"/>
                <a:pathLst>
                  <a:path w="1227" h="1099" extrusionOk="0">
                    <a:moveTo>
                      <a:pt x="36" y="1"/>
                    </a:moveTo>
                    <a:cubicBezTo>
                      <a:pt x="0" y="632"/>
                      <a:pt x="191" y="1060"/>
                      <a:pt x="512" y="1096"/>
                    </a:cubicBezTo>
                    <a:cubicBezTo>
                      <a:pt x="527" y="1097"/>
                      <a:pt x="541" y="1098"/>
                      <a:pt x="555" y="1098"/>
                    </a:cubicBezTo>
                    <a:cubicBezTo>
                      <a:pt x="892" y="1098"/>
                      <a:pt x="1158" y="697"/>
                      <a:pt x="1227"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11" name="Google Shape;4911;p60"/>
              <p:cNvSpPr/>
              <p:nvPr/>
            </p:nvSpPr>
            <p:spPr>
              <a:xfrm>
                <a:off x="7122160" y="5268867"/>
                <a:ext cx="15575" cy="18568"/>
              </a:xfrm>
              <a:custGeom>
                <a:avLst/>
                <a:gdLst/>
                <a:ahLst/>
                <a:cxnLst/>
                <a:rect l="l" t="t" r="r" b="b"/>
                <a:pathLst>
                  <a:path w="1025" h="1222" extrusionOk="0">
                    <a:moveTo>
                      <a:pt x="204" y="1"/>
                    </a:moveTo>
                    <a:cubicBezTo>
                      <a:pt x="152" y="1"/>
                      <a:pt x="48" y="76"/>
                      <a:pt x="48" y="109"/>
                    </a:cubicBezTo>
                    <a:cubicBezTo>
                      <a:pt x="48" y="395"/>
                      <a:pt x="0" y="728"/>
                      <a:pt x="95" y="990"/>
                    </a:cubicBezTo>
                    <a:cubicBezTo>
                      <a:pt x="151" y="1144"/>
                      <a:pt x="275" y="1221"/>
                      <a:pt x="405" y="1221"/>
                    </a:cubicBezTo>
                    <a:cubicBezTo>
                      <a:pt x="526" y="1221"/>
                      <a:pt x="651" y="1153"/>
                      <a:pt x="726" y="1014"/>
                    </a:cubicBezTo>
                    <a:cubicBezTo>
                      <a:pt x="845" y="752"/>
                      <a:pt x="953" y="478"/>
                      <a:pt x="1024" y="204"/>
                    </a:cubicBezTo>
                    <a:cubicBezTo>
                      <a:pt x="714" y="133"/>
                      <a:pt x="464" y="50"/>
                      <a:pt x="214" y="2"/>
                    </a:cubicBezTo>
                    <a:cubicBezTo>
                      <a:pt x="211" y="1"/>
                      <a:pt x="208" y="1"/>
                      <a:pt x="204"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12" name="Google Shape;4912;p60"/>
              <p:cNvSpPr/>
              <p:nvPr/>
            </p:nvSpPr>
            <p:spPr>
              <a:xfrm>
                <a:off x="7084340" y="5311276"/>
                <a:ext cx="13949" cy="14298"/>
              </a:xfrm>
              <a:custGeom>
                <a:avLst/>
                <a:gdLst/>
                <a:ahLst/>
                <a:cxnLst/>
                <a:rect l="l" t="t" r="r" b="b"/>
                <a:pathLst>
                  <a:path w="918" h="941" extrusionOk="0">
                    <a:moveTo>
                      <a:pt x="352" y="0"/>
                    </a:moveTo>
                    <a:cubicBezTo>
                      <a:pt x="305" y="0"/>
                      <a:pt x="259" y="6"/>
                      <a:pt x="215" y="21"/>
                    </a:cubicBezTo>
                    <a:cubicBezTo>
                      <a:pt x="1" y="80"/>
                      <a:pt x="36" y="592"/>
                      <a:pt x="322" y="914"/>
                    </a:cubicBezTo>
                    <a:cubicBezTo>
                      <a:pt x="378" y="914"/>
                      <a:pt x="534" y="940"/>
                      <a:pt x="635" y="940"/>
                    </a:cubicBezTo>
                    <a:cubicBezTo>
                      <a:pt x="686" y="940"/>
                      <a:pt x="723" y="934"/>
                      <a:pt x="727" y="914"/>
                    </a:cubicBezTo>
                    <a:cubicBezTo>
                      <a:pt x="822" y="664"/>
                      <a:pt x="882" y="402"/>
                      <a:pt x="917" y="128"/>
                    </a:cubicBezTo>
                    <a:cubicBezTo>
                      <a:pt x="729" y="90"/>
                      <a:pt x="532" y="0"/>
                      <a:pt x="352"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grpSp>
        <p:sp>
          <p:nvSpPr>
            <p:cNvPr id="4913" name="Google Shape;4913;p60"/>
            <p:cNvSpPr/>
            <p:nvPr/>
          </p:nvSpPr>
          <p:spPr>
            <a:xfrm rot="5400000">
              <a:off x="8195919" y="4587223"/>
              <a:ext cx="69338" cy="84757"/>
            </a:xfrm>
            <a:custGeom>
              <a:avLst/>
              <a:gdLst/>
              <a:ahLst/>
              <a:cxnLst/>
              <a:rect l="l" t="t" r="r" b="b"/>
              <a:pathLst>
                <a:path w="2013" h="2461" extrusionOk="0">
                  <a:moveTo>
                    <a:pt x="1116" y="1"/>
                  </a:moveTo>
                  <a:cubicBezTo>
                    <a:pt x="906" y="1"/>
                    <a:pt x="706" y="102"/>
                    <a:pt x="583" y="282"/>
                  </a:cubicBezTo>
                  <a:cubicBezTo>
                    <a:pt x="143" y="925"/>
                    <a:pt x="0" y="1710"/>
                    <a:pt x="191" y="2460"/>
                  </a:cubicBezTo>
                  <a:lnTo>
                    <a:pt x="1572" y="2460"/>
                  </a:lnTo>
                  <a:cubicBezTo>
                    <a:pt x="1881" y="1901"/>
                    <a:pt x="2012" y="1258"/>
                    <a:pt x="1929" y="615"/>
                  </a:cubicBezTo>
                  <a:cubicBezTo>
                    <a:pt x="1905" y="413"/>
                    <a:pt x="1619" y="163"/>
                    <a:pt x="1405" y="67"/>
                  </a:cubicBezTo>
                  <a:cubicBezTo>
                    <a:pt x="1311" y="22"/>
                    <a:pt x="1213" y="1"/>
                    <a:pt x="1116"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14" name="Google Shape;4914;p60"/>
            <p:cNvSpPr/>
            <p:nvPr/>
          </p:nvSpPr>
          <p:spPr>
            <a:xfrm rot="3356244">
              <a:off x="8497623" y="4345345"/>
              <a:ext cx="57867" cy="88750"/>
            </a:xfrm>
            <a:custGeom>
              <a:avLst/>
              <a:gdLst/>
              <a:ahLst/>
              <a:cxnLst/>
              <a:rect l="l" t="t" r="r" b="b"/>
              <a:pathLst>
                <a:path w="1680" h="2577" extrusionOk="0">
                  <a:moveTo>
                    <a:pt x="1109" y="0"/>
                  </a:moveTo>
                  <a:cubicBezTo>
                    <a:pt x="997" y="0"/>
                    <a:pt x="883" y="37"/>
                    <a:pt x="787" y="117"/>
                  </a:cubicBezTo>
                  <a:cubicBezTo>
                    <a:pt x="644" y="225"/>
                    <a:pt x="525" y="344"/>
                    <a:pt x="441" y="415"/>
                  </a:cubicBezTo>
                  <a:cubicBezTo>
                    <a:pt x="1" y="951"/>
                    <a:pt x="108" y="1510"/>
                    <a:pt x="168" y="2058"/>
                  </a:cubicBezTo>
                  <a:cubicBezTo>
                    <a:pt x="197" y="2354"/>
                    <a:pt x="276" y="2576"/>
                    <a:pt x="552" y="2576"/>
                  </a:cubicBezTo>
                  <a:cubicBezTo>
                    <a:pt x="610" y="2576"/>
                    <a:pt x="675" y="2567"/>
                    <a:pt x="751" y="2546"/>
                  </a:cubicBezTo>
                  <a:cubicBezTo>
                    <a:pt x="796" y="2531"/>
                    <a:pt x="843" y="2527"/>
                    <a:pt x="890" y="2527"/>
                  </a:cubicBezTo>
                  <a:cubicBezTo>
                    <a:pt x="953" y="2527"/>
                    <a:pt x="1016" y="2535"/>
                    <a:pt x="1079" y="2535"/>
                  </a:cubicBezTo>
                  <a:cubicBezTo>
                    <a:pt x="1117" y="2535"/>
                    <a:pt x="1155" y="2532"/>
                    <a:pt x="1192" y="2522"/>
                  </a:cubicBezTo>
                  <a:cubicBezTo>
                    <a:pt x="1299" y="2499"/>
                    <a:pt x="1465" y="2415"/>
                    <a:pt x="1489" y="2332"/>
                  </a:cubicBezTo>
                  <a:cubicBezTo>
                    <a:pt x="1573" y="1987"/>
                    <a:pt x="1632" y="1629"/>
                    <a:pt x="1656" y="1272"/>
                  </a:cubicBezTo>
                  <a:cubicBezTo>
                    <a:pt x="1680" y="975"/>
                    <a:pt x="1668" y="677"/>
                    <a:pt x="1596" y="379"/>
                  </a:cubicBezTo>
                  <a:cubicBezTo>
                    <a:pt x="1541" y="143"/>
                    <a:pt x="1329" y="0"/>
                    <a:pt x="1109"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15" name="Google Shape;4915;p60"/>
            <p:cNvSpPr/>
            <p:nvPr/>
          </p:nvSpPr>
          <p:spPr>
            <a:xfrm rot="5400000">
              <a:off x="8124406" y="4518486"/>
              <a:ext cx="63999" cy="80693"/>
            </a:xfrm>
            <a:custGeom>
              <a:avLst/>
              <a:gdLst/>
              <a:ahLst/>
              <a:cxnLst/>
              <a:rect l="l" t="t" r="r" b="b"/>
              <a:pathLst>
                <a:path w="1858" h="2343" extrusionOk="0">
                  <a:moveTo>
                    <a:pt x="1213" y="1"/>
                  </a:moveTo>
                  <a:cubicBezTo>
                    <a:pt x="1057" y="1"/>
                    <a:pt x="860" y="60"/>
                    <a:pt x="739" y="140"/>
                  </a:cubicBezTo>
                  <a:cubicBezTo>
                    <a:pt x="179" y="497"/>
                    <a:pt x="1" y="974"/>
                    <a:pt x="144" y="1736"/>
                  </a:cubicBezTo>
                  <a:cubicBezTo>
                    <a:pt x="203" y="2057"/>
                    <a:pt x="322" y="2176"/>
                    <a:pt x="644" y="2200"/>
                  </a:cubicBezTo>
                  <a:cubicBezTo>
                    <a:pt x="842" y="2223"/>
                    <a:pt x="1041" y="2270"/>
                    <a:pt x="1240" y="2339"/>
                  </a:cubicBezTo>
                  <a:lnTo>
                    <a:pt x="1240" y="2339"/>
                  </a:lnTo>
                  <a:cubicBezTo>
                    <a:pt x="1443" y="1817"/>
                    <a:pt x="1703" y="1294"/>
                    <a:pt x="1810" y="748"/>
                  </a:cubicBezTo>
                  <a:cubicBezTo>
                    <a:pt x="1858" y="545"/>
                    <a:pt x="1608" y="200"/>
                    <a:pt x="1394" y="45"/>
                  </a:cubicBezTo>
                  <a:cubicBezTo>
                    <a:pt x="1351" y="14"/>
                    <a:pt x="1287" y="1"/>
                    <a:pt x="1213" y="1"/>
                  </a:cubicBezTo>
                  <a:close/>
                  <a:moveTo>
                    <a:pt x="1240" y="2339"/>
                  </a:moveTo>
                  <a:cubicBezTo>
                    <a:pt x="1240" y="2341"/>
                    <a:pt x="1239" y="2342"/>
                    <a:pt x="1239" y="2343"/>
                  </a:cubicBezTo>
                  <a:lnTo>
                    <a:pt x="1251" y="2343"/>
                  </a:lnTo>
                  <a:cubicBezTo>
                    <a:pt x="1247" y="2342"/>
                    <a:pt x="1244" y="2341"/>
                    <a:pt x="1240" y="2339"/>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16" name="Google Shape;4916;p60"/>
            <p:cNvSpPr/>
            <p:nvPr/>
          </p:nvSpPr>
          <p:spPr>
            <a:xfrm rot="3871824">
              <a:off x="8456778" y="4499166"/>
              <a:ext cx="63999" cy="76903"/>
            </a:xfrm>
            <a:custGeom>
              <a:avLst/>
              <a:gdLst/>
              <a:ahLst/>
              <a:cxnLst/>
              <a:rect l="l" t="t" r="r" b="b"/>
              <a:pathLst>
                <a:path w="1858" h="2233" extrusionOk="0">
                  <a:moveTo>
                    <a:pt x="1108" y="1"/>
                  </a:moveTo>
                  <a:cubicBezTo>
                    <a:pt x="941" y="1"/>
                    <a:pt x="728" y="79"/>
                    <a:pt x="608" y="182"/>
                  </a:cubicBezTo>
                  <a:cubicBezTo>
                    <a:pt x="0" y="694"/>
                    <a:pt x="60" y="1385"/>
                    <a:pt x="108" y="2111"/>
                  </a:cubicBezTo>
                  <a:cubicBezTo>
                    <a:pt x="441" y="2158"/>
                    <a:pt x="715" y="2206"/>
                    <a:pt x="989" y="2230"/>
                  </a:cubicBezTo>
                  <a:cubicBezTo>
                    <a:pt x="1001" y="2231"/>
                    <a:pt x="1014" y="2232"/>
                    <a:pt x="1028" y="2232"/>
                  </a:cubicBezTo>
                  <a:cubicBezTo>
                    <a:pt x="1124" y="2232"/>
                    <a:pt x="1255" y="2197"/>
                    <a:pt x="1286" y="2135"/>
                  </a:cubicBezTo>
                  <a:cubicBezTo>
                    <a:pt x="1548" y="1694"/>
                    <a:pt x="1858" y="1242"/>
                    <a:pt x="1739" y="694"/>
                  </a:cubicBezTo>
                  <a:cubicBezTo>
                    <a:pt x="1679" y="420"/>
                    <a:pt x="1513" y="182"/>
                    <a:pt x="1274" y="39"/>
                  </a:cubicBezTo>
                  <a:cubicBezTo>
                    <a:pt x="1231" y="13"/>
                    <a:pt x="1173" y="1"/>
                    <a:pt x="1108"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17" name="Google Shape;4917;p60"/>
            <p:cNvSpPr/>
            <p:nvPr/>
          </p:nvSpPr>
          <p:spPr>
            <a:xfrm rot="5400000">
              <a:off x="8046763" y="4526011"/>
              <a:ext cx="52494" cy="59099"/>
            </a:xfrm>
            <a:custGeom>
              <a:avLst/>
              <a:gdLst/>
              <a:ahLst/>
              <a:cxnLst/>
              <a:rect l="l" t="t" r="r" b="b"/>
              <a:pathLst>
                <a:path w="1524" h="1716" extrusionOk="0">
                  <a:moveTo>
                    <a:pt x="1345" y="1"/>
                  </a:moveTo>
                  <a:lnTo>
                    <a:pt x="1345" y="13"/>
                  </a:lnTo>
                  <a:cubicBezTo>
                    <a:pt x="1036" y="37"/>
                    <a:pt x="726" y="48"/>
                    <a:pt x="417" y="96"/>
                  </a:cubicBezTo>
                  <a:cubicBezTo>
                    <a:pt x="310" y="120"/>
                    <a:pt x="226" y="179"/>
                    <a:pt x="167" y="275"/>
                  </a:cubicBezTo>
                  <a:cubicBezTo>
                    <a:pt x="0" y="560"/>
                    <a:pt x="238" y="1287"/>
                    <a:pt x="536" y="1501"/>
                  </a:cubicBezTo>
                  <a:cubicBezTo>
                    <a:pt x="595" y="1537"/>
                    <a:pt x="595" y="1644"/>
                    <a:pt x="619" y="1715"/>
                  </a:cubicBezTo>
                  <a:lnTo>
                    <a:pt x="1334" y="1059"/>
                  </a:lnTo>
                  <a:lnTo>
                    <a:pt x="1334" y="1059"/>
                  </a:lnTo>
                  <a:cubicBezTo>
                    <a:pt x="1334" y="1060"/>
                    <a:pt x="1334" y="1060"/>
                    <a:pt x="1334" y="1061"/>
                  </a:cubicBezTo>
                  <a:lnTo>
                    <a:pt x="1345" y="1049"/>
                  </a:lnTo>
                  <a:lnTo>
                    <a:pt x="1334" y="1059"/>
                  </a:lnTo>
                  <a:lnTo>
                    <a:pt x="1334" y="1059"/>
                  </a:lnTo>
                  <a:cubicBezTo>
                    <a:pt x="1453" y="714"/>
                    <a:pt x="1524" y="358"/>
                    <a:pt x="1345"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18" name="Google Shape;4918;p60"/>
            <p:cNvSpPr/>
            <p:nvPr/>
          </p:nvSpPr>
          <p:spPr>
            <a:xfrm rot="5400000">
              <a:off x="8142471" y="4604545"/>
              <a:ext cx="42298" cy="41879"/>
            </a:xfrm>
            <a:custGeom>
              <a:avLst/>
              <a:gdLst/>
              <a:ahLst/>
              <a:cxnLst/>
              <a:rect l="l" t="t" r="r" b="b"/>
              <a:pathLst>
                <a:path w="1228" h="1216" extrusionOk="0">
                  <a:moveTo>
                    <a:pt x="1203" y="1"/>
                  </a:moveTo>
                  <a:lnTo>
                    <a:pt x="1" y="179"/>
                  </a:lnTo>
                  <a:cubicBezTo>
                    <a:pt x="36" y="813"/>
                    <a:pt x="291" y="1215"/>
                    <a:pt x="606" y="1215"/>
                  </a:cubicBezTo>
                  <a:cubicBezTo>
                    <a:pt x="611" y="1215"/>
                    <a:pt x="615" y="1215"/>
                    <a:pt x="620" y="1215"/>
                  </a:cubicBezTo>
                  <a:cubicBezTo>
                    <a:pt x="1001" y="1215"/>
                    <a:pt x="1227" y="763"/>
                    <a:pt x="1203"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19" name="Google Shape;4919;p60"/>
            <p:cNvSpPr/>
            <p:nvPr/>
          </p:nvSpPr>
          <p:spPr>
            <a:xfrm rot="3871824">
              <a:off x="8404161" y="4536100"/>
              <a:ext cx="35306" cy="42292"/>
            </a:xfrm>
            <a:custGeom>
              <a:avLst/>
              <a:gdLst/>
              <a:ahLst/>
              <a:cxnLst/>
              <a:rect l="l" t="t" r="r" b="b"/>
              <a:pathLst>
                <a:path w="1025" h="1228" extrusionOk="0">
                  <a:moveTo>
                    <a:pt x="155" y="1"/>
                  </a:moveTo>
                  <a:cubicBezTo>
                    <a:pt x="108" y="1"/>
                    <a:pt x="1" y="96"/>
                    <a:pt x="1" y="144"/>
                  </a:cubicBezTo>
                  <a:cubicBezTo>
                    <a:pt x="36" y="441"/>
                    <a:pt x="36" y="775"/>
                    <a:pt x="167" y="1037"/>
                  </a:cubicBezTo>
                  <a:cubicBezTo>
                    <a:pt x="238" y="1166"/>
                    <a:pt x="352" y="1227"/>
                    <a:pt x="469" y="1227"/>
                  </a:cubicBezTo>
                  <a:cubicBezTo>
                    <a:pt x="608" y="1227"/>
                    <a:pt x="751" y="1139"/>
                    <a:pt x="822" y="977"/>
                  </a:cubicBezTo>
                  <a:cubicBezTo>
                    <a:pt x="906" y="691"/>
                    <a:pt x="977" y="394"/>
                    <a:pt x="1025" y="96"/>
                  </a:cubicBezTo>
                  <a:cubicBezTo>
                    <a:pt x="691" y="60"/>
                    <a:pt x="429" y="25"/>
                    <a:pt x="155"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20" name="Google Shape;4920;p60"/>
            <p:cNvSpPr/>
            <p:nvPr/>
          </p:nvSpPr>
          <p:spPr>
            <a:xfrm rot="3356244">
              <a:off x="8452140" y="4415115"/>
              <a:ext cx="40232" cy="35025"/>
            </a:xfrm>
            <a:custGeom>
              <a:avLst/>
              <a:gdLst/>
              <a:ahLst/>
              <a:cxnLst/>
              <a:rect l="l" t="t" r="r" b="b"/>
              <a:pathLst>
                <a:path w="1168" h="1017" extrusionOk="0">
                  <a:moveTo>
                    <a:pt x="203" y="0"/>
                  </a:moveTo>
                  <a:cubicBezTo>
                    <a:pt x="132" y="0"/>
                    <a:pt x="1" y="108"/>
                    <a:pt x="13" y="143"/>
                  </a:cubicBezTo>
                  <a:cubicBezTo>
                    <a:pt x="72" y="429"/>
                    <a:pt x="156" y="703"/>
                    <a:pt x="286" y="965"/>
                  </a:cubicBezTo>
                  <a:cubicBezTo>
                    <a:pt x="304" y="999"/>
                    <a:pt x="395" y="1017"/>
                    <a:pt x="492" y="1017"/>
                  </a:cubicBezTo>
                  <a:cubicBezTo>
                    <a:pt x="597" y="1017"/>
                    <a:pt x="708" y="996"/>
                    <a:pt x="739" y="953"/>
                  </a:cubicBezTo>
                  <a:cubicBezTo>
                    <a:pt x="906" y="667"/>
                    <a:pt x="1048" y="381"/>
                    <a:pt x="1168" y="72"/>
                  </a:cubicBezTo>
                  <a:cubicBezTo>
                    <a:pt x="751" y="36"/>
                    <a:pt x="477" y="0"/>
                    <a:pt x="203"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21" name="Google Shape;4921;p60"/>
            <p:cNvSpPr/>
            <p:nvPr/>
          </p:nvSpPr>
          <p:spPr>
            <a:xfrm rot="5400000">
              <a:off x="7497658" y="4635550"/>
              <a:ext cx="74263" cy="86513"/>
            </a:xfrm>
            <a:custGeom>
              <a:avLst/>
              <a:gdLst/>
              <a:ahLst/>
              <a:cxnLst/>
              <a:rect l="l" t="t" r="r" b="b"/>
              <a:pathLst>
                <a:path w="2156" h="2512" extrusionOk="0">
                  <a:moveTo>
                    <a:pt x="1336" y="0"/>
                  </a:moveTo>
                  <a:cubicBezTo>
                    <a:pt x="1177" y="0"/>
                    <a:pt x="1017" y="60"/>
                    <a:pt x="893" y="178"/>
                  </a:cubicBezTo>
                  <a:cubicBezTo>
                    <a:pt x="322" y="689"/>
                    <a:pt x="0" y="1428"/>
                    <a:pt x="0" y="2190"/>
                  </a:cubicBezTo>
                  <a:lnTo>
                    <a:pt x="1346" y="2511"/>
                  </a:lnTo>
                  <a:cubicBezTo>
                    <a:pt x="1774" y="2047"/>
                    <a:pt x="2048" y="1451"/>
                    <a:pt x="2132" y="820"/>
                  </a:cubicBezTo>
                  <a:cubicBezTo>
                    <a:pt x="2155" y="606"/>
                    <a:pt x="1941" y="297"/>
                    <a:pt x="1751" y="154"/>
                  </a:cubicBezTo>
                  <a:cubicBezTo>
                    <a:pt x="1631" y="51"/>
                    <a:pt x="1483" y="0"/>
                    <a:pt x="1336"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22" name="Google Shape;4922;p60"/>
            <p:cNvSpPr/>
            <p:nvPr/>
          </p:nvSpPr>
          <p:spPr>
            <a:xfrm rot="5400000">
              <a:off x="7848856" y="4499783"/>
              <a:ext cx="58246" cy="90233"/>
            </a:xfrm>
            <a:custGeom>
              <a:avLst/>
              <a:gdLst/>
              <a:ahLst/>
              <a:cxnLst/>
              <a:rect l="l" t="t" r="r" b="b"/>
              <a:pathLst>
                <a:path w="1691" h="2620" extrusionOk="0">
                  <a:moveTo>
                    <a:pt x="1048" y="0"/>
                  </a:moveTo>
                  <a:cubicBezTo>
                    <a:pt x="916" y="0"/>
                    <a:pt x="783" y="51"/>
                    <a:pt x="679" y="160"/>
                  </a:cubicBezTo>
                  <a:cubicBezTo>
                    <a:pt x="560" y="279"/>
                    <a:pt x="453" y="410"/>
                    <a:pt x="369" y="481"/>
                  </a:cubicBezTo>
                  <a:cubicBezTo>
                    <a:pt x="0" y="1064"/>
                    <a:pt x="167" y="1612"/>
                    <a:pt x="286" y="2148"/>
                  </a:cubicBezTo>
                  <a:cubicBezTo>
                    <a:pt x="351" y="2416"/>
                    <a:pt x="444" y="2619"/>
                    <a:pt x="682" y="2619"/>
                  </a:cubicBezTo>
                  <a:cubicBezTo>
                    <a:pt x="751" y="2619"/>
                    <a:pt x="833" y="2602"/>
                    <a:pt x="929" y="2565"/>
                  </a:cubicBezTo>
                  <a:cubicBezTo>
                    <a:pt x="1060" y="2517"/>
                    <a:pt x="1227" y="2553"/>
                    <a:pt x="1357" y="2505"/>
                  </a:cubicBezTo>
                  <a:cubicBezTo>
                    <a:pt x="1465" y="2457"/>
                    <a:pt x="1619" y="2362"/>
                    <a:pt x="1631" y="2279"/>
                  </a:cubicBezTo>
                  <a:cubicBezTo>
                    <a:pt x="1667" y="1922"/>
                    <a:pt x="1691" y="1553"/>
                    <a:pt x="1679" y="1195"/>
                  </a:cubicBezTo>
                  <a:cubicBezTo>
                    <a:pt x="1667" y="898"/>
                    <a:pt x="1619" y="612"/>
                    <a:pt x="1524" y="326"/>
                  </a:cubicBezTo>
                  <a:cubicBezTo>
                    <a:pt x="1445" y="118"/>
                    <a:pt x="1249" y="0"/>
                    <a:pt x="1048"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23" name="Google Shape;4923;p60"/>
            <p:cNvSpPr/>
            <p:nvPr/>
          </p:nvSpPr>
          <p:spPr>
            <a:xfrm rot="5400000">
              <a:off x="7981706" y="4598864"/>
              <a:ext cx="58178" cy="73254"/>
            </a:xfrm>
            <a:custGeom>
              <a:avLst/>
              <a:gdLst/>
              <a:ahLst/>
              <a:cxnLst/>
              <a:rect l="l" t="t" r="r" b="b"/>
              <a:pathLst>
                <a:path w="1689" h="2127" extrusionOk="0">
                  <a:moveTo>
                    <a:pt x="1177" y="0"/>
                  </a:moveTo>
                  <a:cubicBezTo>
                    <a:pt x="1154" y="0"/>
                    <a:pt x="1131" y="3"/>
                    <a:pt x="1108" y="7"/>
                  </a:cubicBezTo>
                  <a:cubicBezTo>
                    <a:pt x="893" y="55"/>
                    <a:pt x="691" y="162"/>
                    <a:pt x="512" y="305"/>
                  </a:cubicBezTo>
                  <a:cubicBezTo>
                    <a:pt x="429" y="376"/>
                    <a:pt x="358" y="472"/>
                    <a:pt x="286" y="567"/>
                  </a:cubicBezTo>
                  <a:cubicBezTo>
                    <a:pt x="215" y="698"/>
                    <a:pt x="167" y="841"/>
                    <a:pt x="155" y="995"/>
                  </a:cubicBezTo>
                  <a:cubicBezTo>
                    <a:pt x="131" y="1126"/>
                    <a:pt x="84" y="1329"/>
                    <a:pt x="48" y="1543"/>
                  </a:cubicBezTo>
                  <a:cubicBezTo>
                    <a:pt x="0" y="1805"/>
                    <a:pt x="120" y="2007"/>
                    <a:pt x="370" y="2043"/>
                  </a:cubicBezTo>
                  <a:cubicBezTo>
                    <a:pt x="703" y="2091"/>
                    <a:pt x="1036" y="2115"/>
                    <a:pt x="1382" y="2127"/>
                  </a:cubicBezTo>
                  <a:cubicBezTo>
                    <a:pt x="1501" y="1674"/>
                    <a:pt x="1584" y="1210"/>
                    <a:pt x="1655" y="745"/>
                  </a:cubicBezTo>
                  <a:cubicBezTo>
                    <a:pt x="1688" y="317"/>
                    <a:pt x="1448" y="0"/>
                    <a:pt x="1177"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24" name="Google Shape;4924;p60"/>
            <p:cNvSpPr/>
            <p:nvPr/>
          </p:nvSpPr>
          <p:spPr>
            <a:xfrm rot="5400000">
              <a:off x="7443624" y="4537448"/>
              <a:ext cx="62759" cy="80934"/>
            </a:xfrm>
            <a:custGeom>
              <a:avLst/>
              <a:gdLst/>
              <a:ahLst/>
              <a:cxnLst/>
              <a:rect l="l" t="t" r="r" b="b"/>
              <a:pathLst>
                <a:path w="1822" h="2350" extrusionOk="0">
                  <a:moveTo>
                    <a:pt x="1178" y="0"/>
                  </a:moveTo>
                  <a:cubicBezTo>
                    <a:pt x="1020" y="0"/>
                    <a:pt x="810" y="73"/>
                    <a:pt x="691" y="158"/>
                  </a:cubicBezTo>
                  <a:cubicBezTo>
                    <a:pt x="143" y="551"/>
                    <a:pt x="0" y="1039"/>
                    <a:pt x="167" y="1790"/>
                  </a:cubicBezTo>
                  <a:cubicBezTo>
                    <a:pt x="238" y="2111"/>
                    <a:pt x="381" y="2218"/>
                    <a:pt x="691" y="2218"/>
                  </a:cubicBezTo>
                  <a:cubicBezTo>
                    <a:pt x="905" y="2242"/>
                    <a:pt x="1107" y="2278"/>
                    <a:pt x="1310" y="2349"/>
                  </a:cubicBezTo>
                  <a:lnTo>
                    <a:pt x="1298" y="2337"/>
                  </a:lnTo>
                  <a:cubicBezTo>
                    <a:pt x="1465" y="1801"/>
                    <a:pt x="1703" y="1278"/>
                    <a:pt x="1786" y="730"/>
                  </a:cubicBezTo>
                  <a:cubicBezTo>
                    <a:pt x="1822" y="516"/>
                    <a:pt x="1560" y="194"/>
                    <a:pt x="1334" y="39"/>
                  </a:cubicBezTo>
                  <a:cubicBezTo>
                    <a:pt x="1296" y="12"/>
                    <a:pt x="1241" y="0"/>
                    <a:pt x="1178"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25" name="Google Shape;4925;p60"/>
            <p:cNvSpPr/>
            <p:nvPr/>
          </p:nvSpPr>
          <p:spPr>
            <a:xfrm rot="5400000">
              <a:off x="7734310" y="4590374"/>
              <a:ext cx="65652" cy="77180"/>
            </a:xfrm>
            <a:custGeom>
              <a:avLst/>
              <a:gdLst/>
              <a:ahLst/>
              <a:cxnLst/>
              <a:rect l="l" t="t" r="r" b="b"/>
              <a:pathLst>
                <a:path w="1906" h="2241" extrusionOk="0">
                  <a:moveTo>
                    <a:pt x="1112" y="0"/>
                  </a:moveTo>
                  <a:cubicBezTo>
                    <a:pt x="932" y="0"/>
                    <a:pt x="669" y="122"/>
                    <a:pt x="548" y="252"/>
                  </a:cubicBezTo>
                  <a:cubicBezTo>
                    <a:pt x="1" y="812"/>
                    <a:pt x="132" y="1502"/>
                    <a:pt x="263" y="2217"/>
                  </a:cubicBezTo>
                  <a:cubicBezTo>
                    <a:pt x="596" y="2228"/>
                    <a:pt x="882" y="2240"/>
                    <a:pt x="1156" y="2240"/>
                  </a:cubicBezTo>
                  <a:cubicBezTo>
                    <a:pt x="1251" y="2228"/>
                    <a:pt x="1406" y="2181"/>
                    <a:pt x="1430" y="2109"/>
                  </a:cubicBezTo>
                  <a:cubicBezTo>
                    <a:pt x="1656" y="1633"/>
                    <a:pt x="1906" y="1145"/>
                    <a:pt x="1727" y="621"/>
                  </a:cubicBezTo>
                  <a:cubicBezTo>
                    <a:pt x="1644" y="359"/>
                    <a:pt x="1441" y="145"/>
                    <a:pt x="1203" y="14"/>
                  </a:cubicBezTo>
                  <a:cubicBezTo>
                    <a:pt x="1177" y="4"/>
                    <a:pt x="1146" y="0"/>
                    <a:pt x="1112"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26" name="Google Shape;4926;p60"/>
            <p:cNvSpPr/>
            <p:nvPr/>
          </p:nvSpPr>
          <p:spPr>
            <a:xfrm rot="5400000">
              <a:off x="7621504" y="4512062"/>
              <a:ext cx="58660" cy="83310"/>
            </a:xfrm>
            <a:custGeom>
              <a:avLst/>
              <a:gdLst/>
              <a:ahLst/>
              <a:cxnLst/>
              <a:rect l="l" t="t" r="r" b="b"/>
              <a:pathLst>
                <a:path w="1703" h="2419" extrusionOk="0">
                  <a:moveTo>
                    <a:pt x="801" y="0"/>
                  </a:moveTo>
                  <a:cubicBezTo>
                    <a:pt x="515" y="0"/>
                    <a:pt x="296" y="205"/>
                    <a:pt x="191" y="583"/>
                  </a:cubicBezTo>
                  <a:cubicBezTo>
                    <a:pt x="0" y="1238"/>
                    <a:pt x="441" y="1738"/>
                    <a:pt x="584" y="2322"/>
                  </a:cubicBezTo>
                  <a:cubicBezTo>
                    <a:pt x="594" y="2365"/>
                    <a:pt x="714" y="2419"/>
                    <a:pt x="789" y="2419"/>
                  </a:cubicBezTo>
                  <a:cubicBezTo>
                    <a:pt x="797" y="2419"/>
                    <a:pt x="804" y="2418"/>
                    <a:pt x="810" y="2417"/>
                  </a:cubicBezTo>
                  <a:cubicBezTo>
                    <a:pt x="1548" y="2274"/>
                    <a:pt x="1560" y="2262"/>
                    <a:pt x="1655" y="1476"/>
                  </a:cubicBezTo>
                  <a:cubicBezTo>
                    <a:pt x="1655" y="1441"/>
                    <a:pt x="1667" y="1393"/>
                    <a:pt x="1667" y="1357"/>
                  </a:cubicBezTo>
                  <a:cubicBezTo>
                    <a:pt x="1560" y="941"/>
                    <a:pt x="1703" y="441"/>
                    <a:pt x="1250" y="143"/>
                  </a:cubicBezTo>
                  <a:cubicBezTo>
                    <a:pt x="1089" y="47"/>
                    <a:pt x="937" y="0"/>
                    <a:pt x="801"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27" name="Google Shape;4927;p60"/>
            <p:cNvSpPr/>
            <p:nvPr/>
          </p:nvSpPr>
          <p:spPr>
            <a:xfrm rot="5400000">
              <a:off x="7375917" y="4544887"/>
              <a:ext cx="52494" cy="55793"/>
            </a:xfrm>
            <a:custGeom>
              <a:avLst/>
              <a:gdLst/>
              <a:ahLst/>
              <a:cxnLst/>
              <a:rect l="l" t="t" r="r" b="b"/>
              <a:pathLst>
                <a:path w="1524" h="1620" extrusionOk="0">
                  <a:moveTo>
                    <a:pt x="512" y="0"/>
                  </a:moveTo>
                  <a:cubicBezTo>
                    <a:pt x="405" y="0"/>
                    <a:pt x="310" y="36"/>
                    <a:pt x="226" y="107"/>
                  </a:cubicBezTo>
                  <a:cubicBezTo>
                    <a:pt x="0" y="357"/>
                    <a:pt x="72" y="1119"/>
                    <a:pt x="298" y="1393"/>
                  </a:cubicBezTo>
                  <a:cubicBezTo>
                    <a:pt x="345" y="1441"/>
                    <a:pt x="334" y="1548"/>
                    <a:pt x="334" y="1619"/>
                  </a:cubicBezTo>
                  <a:lnTo>
                    <a:pt x="1184" y="1147"/>
                  </a:lnTo>
                  <a:lnTo>
                    <a:pt x="1184" y="1147"/>
                  </a:lnTo>
                  <a:cubicBezTo>
                    <a:pt x="1182" y="1149"/>
                    <a:pt x="1181" y="1152"/>
                    <a:pt x="1179" y="1155"/>
                  </a:cubicBezTo>
                  <a:lnTo>
                    <a:pt x="1191" y="1143"/>
                  </a:lnTo>
                  <a:lnTo>
                    <a:pt x="1184" y="1147"/>
                  </a:lnTo>
                  <a:lnTo>
                    <a:pt x="1184" y="1147"/>
                  </a:lnTo>
                  <a:cubicBezTo>
                    <a:pt x="1384" y="840"/>
                    <a:pt x="1523" y="520"/>
                    <a:pt x="1441" y="131"/>
                  </a:cubicBezTo>
                  <a:lnTo>
                    <a:pt x="1441" y="131"/>
                  </a:lnTo>
                  <a:lnTo>
                    <a:pt x="1441" y="143"/>
                  </a:lnTo>
                  <a:cubicBezTo>
                    <a:pt x="1131" y="95"/>
                    <a:pt x="822" y="36"/>
                    <a:pt x="512"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28" name="Google Shape;4928;p60"/>
            <p:cNvSpPr/>
            <p:nvPr/>
          </p:nvSpPr>
          <p:spPr>
            <a:xfrm rot="5400000">
              <a:off x="7449532" y="4640661"/>
              <a:ext cx="45950" cy="40605"/>
            </a:xfrm>
            <a:custGeom>
              <a:avLst/>
              <a:gdLst/>
              <a:ahLst/>
              <a:cxnLst/>
              <a:rect l="l" t="t" r="r" b="b"/>
              <a:pathLst>
                <a:path w="1334" h="1179" extrusionOk="0">
                  <a:moveTo>
                    <a:pt x="119" y="0"/>
                  </a:moveTo>
                  <a:cubicBezTo>
                    <a:pt x="0" y="643"/>
                    <a:pt x="155" y="1096"/>
                    <a:pt x="476" y="1167"/>
                  </a:cubicBezTo>
                  <a:cubicBezTo>
                    <a:pt x="510" y="1175"/>
                    <a:pt x="543" y="1179"/>
                    <a:pt x="576" y="1179"/>
                  </a:cubicBezTo>
                  <a:cubicBezTo>
                    <a:pt x="905" y="1179"/>
                    <a:pt x="1193" y="803"/>
                    <a:pt x="1334" y="131"/>
                  </a:cubicBezTo>
                  <a:lnTo>
                    <a:pt x="119" y="0"/>
                  </a:ln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29" name="Google Shape;4929;p60"/>
            <p:cNvSpPr/>
            <p:nvPr/>
          </p:nvSpPr>
          <p:spPr>
            <a:xfrm rot="5400000">
              <a:off x="7922162" y="4617049"/>
              <a:ext cx="44331" cy="38607"/>
            </a:xfrm>
            <a:custGeom>
              <a:avLst/>
              <a:gdLst/>
              <a:ahLst/>
              <a:cxnLst/>
              <a:rect l="l" t="t" r="r" b="b"/>
              <a:pathLst>
                <a:path w="1287" h="1121" extrusionOk="0">
                  <a:moveTo>
                    <a:pt x="596" y="0"/>
                  </a:moveTo>
                  <a:cubicBezTo>
                    <a:pt x="402" y="0"/>
                    <a:pt x="186" y="39"/>
                    <a:pt x="1" y="39"/>
                  </a:cubicBezTo>
                  <a:cubicBezTo>
                    <a:pt x="48" y="372"/>
                    <a:pt x="48" y="729"/>
                    <a:pt x="191" y="1015"/>
                  </a:cubicBezTo>
                  <a:cubicBezTo>
                    <a:pt x="230" y="1088"/>
                    <a:pt x="307" y="1121"/>
                    <a:pt x="398" y="1121"/>
                  </a:cubicBezTo>
                  <a:cubicBezTo>
                    <a:pt x="560" y="1121"/>
                    <a:pt x="767" y="1016"/>
                    <a:pt x="882" y="848"/>
                  </a:cubicBezTo>
                  <a:cubicBezTo>
                    <a:pt x="965" y="610"/>
                    <a:pt x="1287" y="289"/>
                    <a:pt x="941" y="75"/>
                  </a:cubicBezTo>
                  <a:cubicBezTo>
                    <a:pt x="846" y="17"/>
                    <a:pt x="726" y="0"/>
                    <a:pt x="596"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30" name="Google Shape;4930;p60"/>
            <p:cNvSpPr/>
            <p:nvPr/>
          </p:nvSpPr>
          <p:spPr>
            <a:xfrm rot="5400000">
              <a:off x="7678297" y="4603546"/>
              <a:ext cx="35306" cy="41018"/>
            </a:xfrm>
            <a:custGeom>
              <a:avLst/>
              <a:gdLst/>
              <a:ahLst/>
              <a:cxnLst/>
              <a:rect l="l" t="t" r="r" b="b"/>
              <a:pathLst>
                <a:path w="1025" h="1191" extrusionOk="0">
                  <a:moveTo>
                    <a:pt x="431" y="0"/>
                  </a:moveTo>
                  <a:cubicBezTo>
                    <a:pt x="338" y="0"/>
                    <a:pt x="247" y="2"/>
                    <a:pt x="155" y="6"/>
                  </a:cubicBezTo>
                  <a:cubicBezTo>
                    <a:pt x="108" y="6"/>
                    <a:pt x="0" y="113"/>
                    <a:pt x="12" y="160"/>
                  </a:cubicBezTo>
                  <a:cubicBezTo>
                    <a:pt x="84" y="458"/>
                    <a:pt x="120" y="779"/>
                    <a:pt x="286" y="1029"/>
                  </a:cubicBezTo>
                  <a:cubicBezTo>
                    <a:pt x="359" y="1140"/>
                    <a:pt x="462" y="1191"/>
                    <a:pt x="566" y="1191"/>
                  </a:cubicBezTo>
                  <a:cubicBezTo>
                    <a:pt x="719" y="1191"/>
                    <a:pt x="873" y="1083"/>
                    <a:pt x="929" y="898"/>
                  </a:cubicBezTo>
                  <a:cubicBezTo>
                    <a:pt x="977" y="601"/>
                    <a:pt x="1012" y="303"/>
                    <a:pt x="1024" y="6"/>
                  </a:cubicBezTo>
                  <a:cubicBezTo>
                    <a:pt x="810" y="6"/>
                    <a:pt x="617" y="0"/>
                    <a:pt x="431"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31" name="Google Shape;4931;p60"/>
            <p:cNvSpPr/>
            <p:nvPr/>
          </p:nvSpPr>
          <p:spPr>
            <a:xfrm rot="5400000">
              <a:off x="7789811" y="4539718"/>
              <a:ext cx="39405" cy="34991"/>
            </a:xfrm>
            <a:custGeom>
              <a:avLst/>
              <a:gdLst/>
              <a:ahLst/>
              <a:cxnLst/>
              <a:rect l="l" t="t" r="r" b="b"/>
              <a:pathLst>
                <a:path w="1144" h="1016" extrusionOk="0">
                  <a:moveTo>
                    <a:pt x="1143" y="1"/>
                  </a:moveTo>
                  <a:lnTo>
                    <a:pt x="1143" y="1"/>
                  </a:lnTo>
                  <a:cubicBezTo>
                    <a:pt x="726" y="13"/>
                    <a:pt x="453" y="1"/>
                    <a:pt x="179" y="37"/>
                  </a:cubicBezTo>
                  <a:cubicBezTo>
                    <a:pt x="119" y="37"/>
                    <a:pt x="0" y="168"/>
                    <a:pt x="12" y="203"/>
                  </a:cubicBezTo>
                  <a:cubicBezTo>
                    <a:pt x="95" y="477"/>
                    <a:pt x="215" y="739"/>
                    <a:pt x="369" y="989"/>
                  </a:cubicBezTo>
                  <a:cubicBezTo>
                    <a:pt x="380" y="1008"/>
                    <a:pt x="423" y="1016"/>
                    <a:pt x="479" y="1016"/>
                  </a:cubicBezTo>
                  <a:cubicBezTo>
                    <a:pt x="603" y="1016"/>
                    <a:pt x="789" y="975"/>
                    <a:pt x="822" y="918"/>
                  </a:cubicBezTo>
                  <a:cubicBezTo>
                    <a:pt x="953" y="620"/>
                    <a:pt x="1060" y="310"/>
                    <a:pt x="1143"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32" name="Google Shape;4932;p60"/>
            <p:cNvSpPr/>
            <p:nvPr/>
          </p:nvSpPr>
          <p:spPr>
            <a:xfrm rot="5400000">
              <a:off x="7568194" y="4544093"/>
              <a:ext cx="33274" cy="32374"/>
            </a:xfrm>
            <a:custGeom>
              <a:avLst/>
              <a:gdLst/>
              <a:ahLst/>
              <a:cxnLst/>
              <a:rect l="l" t="t" r="r" b="b"/>
              <a:pathLst>
                <a:path w="966" h="940" extrusionOk="0">
                  <a:moveTo>
                    <a:pt x="524" y="1"/>
                  </a:moveTo>
                  <a:cubicBezTo>
                    <a:pt x="405" y="1"/>
                    <a:pt x="293" y="14"/>
                    <a:pt x="203" y="71"/>
                  </a:cubicBezTo>
                  <a:cubicBezTo>
                    <a:pt x="1" y="190"/>
                    <a:pt x="167" y="690"/>
                    <a:pt x="537" y="940"/>
                  </a:cubicBezTo>
                  <a:cubicBezTo>
                    <a:pt x="620" y="928"/>
                    <a:pt x="929" y="904"/>
                    <a:pt x="941" y="845"/>
                  </a:cubicBezTo>
                  <a:cubicBezTo>
                    <a:pt x="965" y="571"/>
                    <a:pt x="965" y="285"/>
                    <a:pt x="929" y="11"/>
                  </a:cubicBezTo>
                  <a:cubicBezTo>
                    <a:pt x="909" y="12"/>
                    <a:pt x="888" y="12"/>
                    <a:pt x="867" y="12"/>
                  </a:cubicBezTo>
                  <a:cubicBezTo>
                    <a:pt x="754" y="12"/>
                    <a:pt x="636" y="1"/>
                    <a:pt x="524"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33" name="Google Shape;4933;p60"/>
            <p:cNvSpPr/>
            <p:nvPr/>
          </p:nvSpPr>
          <p:spPr>
            <a:xfrm rot="5400000">
              <a:off x="7210021" y="4527116"/>
              <a:ext cx="59521" cy="90922"/>
            </a:xfrm>
            <a:custGeom>
              <a:avLst/>
              <a:gdLst/>
              <a:ahLst/>
              <a:cxnLst/>
              <a:rect l="l" t="t" r="r" b="b"/>
              <a:pathLst>
                <a:path w="1728" h="2640" extrusionOk="0">
                  <a:moveTo>
                    <a:pt x="1022" y="1"/>
                  </a:moveTo>
                  <a:cubicBezTo>
                    <a:pt x="879" y="1"/>
                    <a:pt x="734" y="60"/>
                    <a:pt x="632" y="188"/>
                  </a:cubicBezTo>
                  <a:cubicBezTo>
                    <a:pt x="513" y="308"/>
                    <a:pt x="418" y="439"/>
                    <a:pt x="346" y="522"/>
                  </a:cubicBezTo>
                  <a:cubicBezTo>
                    <a:pt x="1" y="1129"/>
                    <a:pt x="215" y="1665"/>
                    <a:pt x="358" y="2189"/>
                  </a:cubicBezTo>
                  <a:cubicBezTo>
                    <a:pt x="438" y="2447"/>
                    <a:pt x="539" y="2639"/>
                    <a:pt x="759" y="2639"/>
                  </a:cubicBezTo>
                  <a:cubicBezTo>
                    <a:pt x="833" y="2639"/>
                    <a:pt x="920" y="2618"/>
                    <a:pt x="1025" y="2570"/>
                  </a:cubicBezTo>
                  <a:cubicBezTo>
                    <a:pt x="1144" y="2510"/>
                    <a:pt x="1323" y="2534"/>
                    <a:pt x="1442" y="2486"/>
                  </a:cubicBezTo>
                  <a:cubicBezTo>
                    <a:pt x="1549" y="2439"/>
                    <a:pt x="1704" y="2332"/>
                    <a:pt x="1704" y="2236"/>
                  </a:cubicBezTo>
                  <a:cubicBezTo>
                    <a:pt x="1727" y="1879"/>
                    <a:pt x="1727" y="1522"/>
                    <a:pt x="1692" y="1165"/>
                  </a:cubicBezTo>
                  <a:cubicBezTo>
                    <a:pt x="1668" y="867"/>
                    <a:pt x="1596" y="581"/>
                    <a:pt x="1489" y="296"/>
                  </a:cubicBezTo>
                  <a:cubicBezTo>
                    <a:pt x="1401" y="106"/>
                    <a:pt x="1212" y="1"/>
                    <a:pt x="1022"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34" name="Google Shape;4934;p60"/>
            <p:cNvSpPr/>
            <p:nvPr/>
          </p:nvSpPr>
          <p:spPr>
            <a:xfrm rot="5400000">
              <a:off x="7340943" y="4625508"/>
              <a:ext cx="54182" cy="72531"/>
            </a:xfrm>
            <a:custGeom>
              <a:avLst/>
              <a:gdLst/>
              <a:ahLst/>
              <a:cxnLst/>
              <a:rect l="l" t="t" r="r" b="b"/>
              <a:pathLst>
                <a:path w="1573" h="2106" extrusionOk="0">
                  <a:moveTo>
                    <a:pt x="1084" y="1"/>
                  </a:moveTo>
                  <a:cubicBezTo>
                    <a:pt x="1053" y="1"/>
                    <a:pt x="1021" y="5"/>
                    <a:pt x="989" y="14"/>
                  </a:cubicBezTo>
                  <a:cubicBezTo>
                    <a:pt x="775" y="74"/>
                    <a:pt x="584" y="181"/>
                    <a:pt x="430" y="336"/>
                  </a:cubicBezTo>
                  <a:cubicBezTo>
                    <a:pt x="346" y="419"/>
                    <a:pt x="275" y="502"/>
                    <a:pt x="203" y="609"/>
                  </a:cubicBezTo>
                  <a:cubicBezTo>
                    <a:pt x="144" y="740"/>
                    <a:pt x="108" y="883"/>
                    <a:pt x="96" y="1038"/>
                  </a:cubicBezTo>
                  <a:cubicBezTo>
                    <a:pt x="84" y="1181"/>
                    <a:pt x="49" y="1383"/>
                    <a:pt x="25" y="1598"/>
                  </a:cubicBezTo>
                  <a:cubicBezTo>
                    <a:pt x="1" y="1860"/>
                    <a:pt x="120" y="2050"/>
                    <a:pt x="382" y="2086"/>
                  </a:cubicBezTo>
                  <a:cubicBezTo>
                    <a:pt x="577" y="2100"/>
                    <a:pt x="773" y="2105"/>
                    <a:pt x="970" y="2105"/>
                  </a:cubicBezTo>
                  <a:cubicBezTo>
                    <a:pt x="1110" y="2105"/>
                    <a:pt x="1251" y="2103"/>
                    <a:pt x="1394" y="2098"/>
                  </a:cubicBezTo>
                  <a:cubicBezTo>
                    <a:pt x="1477" y="1645"/>
                    <a:pt x="1549" y="1181"/>
                    <a:pt x="1573" y="717"/>
                  </a:cubicBezTo>
                  <a:cubicBezTo>
                    <a:pt x="1573" y="302"/>
                    <a:pt x="1345" y="1"/>
                    <a:pt x="1084"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35" name="Google Shape;4935;p60"/>
            <p:cNvSpPr/>
            <p:nvPr/>
          </p:nvSpPr>
          <p:spPr>
            <a:xfrm rot="5400000">
              <a:off x="7080287" y="4631002"/>
              <a:ext cx="66479" cy="77972"/>
            </a:xfrm>
            <a:custGeom>
              <a:avLst/>
              <a:gdLst/>
              <a:ahLst/>
              <a:cxnLst/>
              <a:rect l="l" t="t" r="r" b="b"/>
              <a:pathLst>
                <a:path w="1930" h="2264" extrusionOk="0">
                  <a:moveTo>
                    <a:pt x="1071" y="0"/>
                  </a:moveTo>
                  <a:cubicBezTo>
                    <a:pt x="893" y="0"/>
                    <a:pt x="634" y="134"/>
                    <a:pt x="512" y="275"/>
                  </a:cubicBezTo>
                  <a:cubicBezTo>
                    <a:pt x="1" y="883"/>
                    <a:pt x="179" y="1561"/>
                    <a:pt x="346" y="2264"/>
                  </a:cubicBezTo>
                  <a:cubicBezTo>
                    <a:pt x="691" y="2252"/>
                    <a:pt x="965" y="2252"/>
                    <a:pt x="1239" y="2228"/>
                  </a:cubicBezTo>
                  <a:cubicBezTo>
                    <a:pt x="1334" y="2216"/>
                    <a:pt x="1489" y="2157"/>
                    <a:pt x="1513" y="2085"/>
                  </a:cubicBezTo>
                  <a:cubicBezTo>
                    <a:pt x="1703" y="1597"/>
                    <a:pt x="1929" y="1097"/>
                    <a:pt x="1715" y="585"/>
                  </a:cubicBezTo>
                  <a:cubicBezTo>
                    <a:pt x="1608" y="323"/>
                    <a:pt x="1405" y="121"/>
                    <a:pt x="1155" y="13"/>
                  </a:cubicBezTo>
                  <a:cubicBezTo>
                    <a:pt x="1131" y="5"/>
                    <a:pt x="1102" y="0"/>
                    <a:pt x="1071"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36" name="Google Shape;4936;p60"/>
            <p:cNvSpPr/>
            <p:nvPr/>
          </p:nvSpPr>
          <p:spPr>
            <a:xfrm rot="5400000">
              <a:off x="6986165" y="4518779"/>
              <a:ext cx="57454" cy="83414"/>
            </a:xfrm>
            <a:custGeom>
              <a:avLst/>
              <a:gdLst/>
              <a:ahLst/>
              <a:cxnLst/>
              <a:rect l="l" t="t" r="r" b="b"/>
              <a:pathLst>
                <a:path w="1668" h="2422" extrusionOk="0">
                  <a:moveTo>
                    <a:pt x="752" y="1"/>
                  </a:moveTo>
                  <a:cubicBezTo>
                    <a:pt x="451" y="1"/>
                    <a:pt x="235" y="220"/>
                    <a:pt x="143" y="622"/>
                  </a:cubicBezTo>
                  <a:cubicBezTo>
                    <a:pt x="1" y="1289"/>
                    <a:pt x="465" y="1765"/>
                    <a:pt x="643" y="2324"/>
                  </a:cubicBezTo>
                  <a:cubicBezTo>
                    <a:pt x="654" y="2378"/>
                    <a:pt x="770" y="2421"/>
                    <a:pt x="845" y="2421"/>
                  </a:cubicBezTo>
                  <a:cubicBezTo>
                    <a:pt x="854" y="2421"/>
                    <a:pt x="862" y="2421"/>
                    <a:pt x="870" y="2420"/>
                  </a:cubicBezTo>
                  <a:cubicBezTo>
                    <a:pt x="1608" y="2229"/>
                    <a:pt x="1608" y="2217"/>
                    <a:pt x="1655" y="1419"/>
                  </a:cubicBezTo>
                  <a:cubicBezTo>
                    <a:pt x="1667" y="1384"/>
                    <a:pt x="1667" y="1348"/>
                    <a:pt x="1667" y="1312"/>
                  </a:cubicBezTo>
                  <a:cubicBezTo>
                    <a:pt x="1536" y="896"/>
                    <a:pt x="1644" y="384"/>
                    <a:pt x="1179" y="122"/>
                  </a:cubicBezTo>
                  <a:cubicBezTo>
                    <a:pt x="1023" y="40"/>
                    <a:pt x="880" y="1"/>
                    <a:pt x="752"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37" name="Google Shape;4937;p60"/>
            <p:cNvSpPr/>
            <p:nvPr/>
          </p:nvSpPr>
          <p:spPr>
            <a:xfrm rot="5400000">
              <a:off x="7278247" y="4646190"/>
              <a:ext cx="44710" cy="38986"/>
            </a:xfrm>
            <a:custGeom>
              <a:avLst/>
              <a:gdLst/>
              <a:ahLst/>
              <a:cxnLst/>
              <a:rect l="l" t="t" r="r" b="b"/>
              <a:pathLst>
                <a:path w="1298" h="1132" extrusionOk="0">
                  <a:moveTo>
                    <a:pt x="671" y="0"/>
                  </a:moveTo>
                  <a:cubicBezTo>
                    <a:pt x="462" y="0"/>
                    <a:pt x="217" y="65"/>
                    <a:pt x="0" y="81"/>
                  </a:cubicBezTo>
                  <a:cubicBezTo>
                    <a:pt x="71" y="403"/>
                    <a:pt x="95" y="760"/>
                    <a:pt x="250" y="1034"/>
                  </a:cubicBezTo>
                  <a:cubicBezTo>
                    <a:pt x="290" y="1101"/>
                    <a:pt x="361" y="1132"/>
                    <a:pt x="445" y="1132"/>
                  </a:cubicBezTo>
                  <a:cubicBezTo>
                    <a:pt x="611" y="1132"/>
                    <a:pt x="826" y="1010"/>
                    <a:pt x="929" y="819"/>
                  </a:cubicBezTo>
                  <a:cubicBezTo>
                    <a:pt x="1000" y="581"/>
                    <a:pt x="1298" y="248"/>
                    <a:pt x="941" y="57"/>
                  </a:cubicBezTo>
                  <a:cubicBezTo>
                    <a:pt x="863" y="15"/>
                    <a:pt x="771" y="0"/>
                    <a:pt x="671"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38" name="Google Shape;4938;p60"/>
            <p:cNvSpPr/>
            <p:nvPr/>
          </p:nvSpPr>
          <p:spPr>
            <a:xfrm rot="5400000">
              <a:off x="7025238" y="4647757"/>
              <a:ext cx="34893" cy="41604"/>
            </a:xfrm>
            <a:custGeom>
              <a:avLst/>
              <a:gdLst/>
              <a:ahLst/>
              <a:cxnLst/>
              <a:rect l="l" t="t" r="r" b="b"/>
              <a:pathLst>
                <a:path w="1013" h="1208" extrusionOk="0">
                  <a:moveTo>
                    <a:pt x="1012" y="0"/>
                  </a:moveTo>
                  <a:lnTo>
                    <a:pt x="1012" y="0"/>
                  </a:lnTo>
                  <a:cubicBezTo>
                    <a:pt x="691" y="12"/>
                    <a:pt x="417" y="12"/>
                    <a:pt x="143" y="48"/>
                  </a:cubicBezTo>
                  <a:cubicBezTo>
                    <a:pt x="95" y="60"/>
                    <a:pt x="0" y="167"/>
                    <a:pt x="12" y="203"/>
                  </a:cubicBezTo>
                  <a:cubicBezTo>
                    <a:pt x="107" y="500"/>
                    <a:pt x="155" y="822"/>
                    <a:pt x="334" y="1060"/>
                  </a:cubicBezTo>
                  <a:cubicBezTo>
                    <a:pt x="412" y="1161"/>
                    <a:pt x="513" y="1207"/>
                    <a:pt x="612" y="1207"/>
                  </a:cubicBezTo>
                  <a:cubicBezTo>
                    <a:pt x="769" y="1207"/>
                    <a:pt x="921" y="1091"/>
                    <a:pt x="965" y="893"/>
                  </a:cubicBezTo>
                  <a:cubicBezTo>
                    <a:pt x="1000" y="596"/>
                    <a:pt x="1012" y="298"/>
                    <a:pt x="1012"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39" name="Google Shape;4939;p60"/>
            <p:cNvSpPr/>
            <p:nvPr/>
          </p:nvSpPr>
          <p:spPr>
            <a:xfrm rot="5400000">
              <a:off x="7152940" y="4570013"/>
              <a:ext cx="39405" cy="35921"/>
            </a:xfrm>
            <a:custGeom>
              <a:avLst/>
              <a:gdLst/>
              <a:ahLst/>
              <a:cxnLst/>
              <a:rect l="l" t="t" r="r" b="b"/>
              <a:pathLst>
                <a:path w="1144" h="1043" extrusionOk="0">
                  <a:moveTo>
                    <a:pt x="1143" y="0"/>
                  </a:moveTo>
                  <a:lnTo>
                    <a:pt x="1143" y="0"/>
                  </a:lnTo>
                  <a:cubicBezTo>
                    <a:pt x="726" y="36"/>
                    <a:pt x="441" y="48"/>
                    <a:pt x="179" y="84"/>
                  </a:cubicBezTo>
                  <a:cubicBezTo>
                    <a:pt x="107" y="96"/>
                    <a:pt x="0" y="227"/>
                    <a:pt x="12" y="262"/>
                  </a:cubicBezTo>
                  <a:cubicBezTo>
                    <a:pt x="119" y="536"/>
                    <a:pt x="262" y="786"/>
                    <a:pt x="429" y="1024"/>
                  </a:cubicBezTo>
                  <a:cubicBezTo>
                    <a:pt x="438" y="1037"/>
                    <a:pt x="471" y="1043"/>
                    <a:pt x="515" y="1043"/>
                  </a:cubicBezTo>
                  <a:cubicBezTo>
                    <a:pt x="634" y="1043"/>
                    <a:pt x="834" y="999"/>
                    <a:pt x="869" y="929"/>
                  </a:cubicBezTo>
                  <a:cubicBezTo>
                    <a:pt x="988" y="619"/>
                    <a:pt x="1072" y="310"/>
                    <a:pt x="1143"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40" name="Google Shape;4940;p60"/>
            <p:cNvSpPr/>
            <p:nvPr/>
          </p:nvSpPr>
          <p:spPr>
            <a:xfrm rot="5400000">
              <a:off x="6933836" y="4554650"/>
              <a:ext cx="35272" cy="28895"/>
            </a:xfrm>
            <a:custGeom>
              <a:avLst/>
              <a:gdLst/>
              <a:ahLst/>
              <a:cxnLst/>
              <a:rect l="l" t="t" r="r" b="b"/>
              <a:pathLst>
                <a:path w="1024" h="839" extrusionOk="0">
                  <a:moveTo>
                    <a:pt x="131" y="1"/>
                  </a:moveTo>
                  <a:cubicBezTo>
                    <a:pt x="107" y="239"/>
                    <a:pt x="0" y="513"/>
                    <a:pt x="95" y="727"/>
                  </a:cubicBezTo>
                  <a:cubicBezTo>
                    <a:pt x="129" y="803"/>
                    <a:pt x="215" y="839"/>
                    <a:pt x="325" y="839"/>
                  </a:cubicBezTo>
                  <a:cubicBezTo>
                    <a:pt x="526" y="839"/>
                    <a:pt x="808" y="720"/>
                    <a:pt x="1000" y="513"/>
                  </a:cubicBezTo>
                  <a:cubicBezTo>
                    <a:pt x="988" y="418"/>
                    <a:pt x="1024" y="108"/>
                    <a:pt x="964" y="84"/>
                  </a:cubicBezTo>
                  <a:cubicBezTo>
                    <a:pt x="691" y="25"/>
                    <a:pt x="405" y="1"/>
                    <a:pt x="131"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41" name="Google Shape;4941;p60"/>
            <p:cNvSpPr/>
            <p:nvPr/>
          </p:nvSpPr>
          <p:spPr>
            <a:xfrm rot="5400000">
              <a:off x="6638049" y="4623804"/>
              <a:ext cx="69338" cy="83724"/>
            </a:xfrm>
            <a:custGeom>
              <a:avLst/>
              <a:gdLst/>
              <a:ahLst/>
              <a:cxnLst/>
              <a:rect l="l" t="t" r="r" b="b"/>
              <a:pathLst>
                <a:path w="2013" h="2431" extrusionOk="0">
                  <a:moveTo>
                    <a:pt x="1213" y="1"/>
                  </a:moveTo>
                  <a:cubicBezTo>
                    <a:pt x="1039" y="1"/>
                    <a:pt x="866" y="75"/>
                    <a:pt x="739" y="216"/>
                  </a:cubicBezTo>
                  <a:cubicBezTo>
                    <a:pt x="239" y="763"/>
                    <a:pt x="1" y="1514"/>
                    <a:pt x="84" y="2252"/>
                  </a:cubicBezTo>
                  <a:lnTo>
                    <a:pt x="1418" y="2430"/>
                  </a:lnTo>
                  <a:cubicBezTo>
                    <a:pt x="1787" y="1930"/>
                    <a:pt x="1989" y="1323"/>
                    <a:pt x="2001" y="704"/>
                  </a:cubicBezTo>
                  <a:cubicBezTo>
                    <a:pt x="2013" y="501"/>
                    <a:pt x="1763" y="228"/>
                    <a:pt x="1561" y="109"/>
                  </a:cubicBezTo>
                  <a:cubicBezTo>
                    <a:pt x="1454" y="36"/>
                    <a:pt x="1333" y="1"/>
                    <a:pt x="1213"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42" name="Google Shape;4942;p60"/>
            <p:cNvSpPr/>
            <p:nvPr/>
          </p:nvSpPr>
          <p:spPr>
            <a:xfrm rot="5400000">
              <a:off x="6580175" y="4519313"/>
              <a:ext cx="59073" cy="77421"/>
            </a:xfrm>
            <a:custGeom>
              <a:avLst/>
              <a:gdLst/>
              <a:ahLst/>
              <a:cxnLst/>
              <a:rect l="l" t="t" r="r" b="b"/>
              <a:pathLst>
                <a:path w="1715" h="2248" extrusionOk="0">
                  <a:moveTo>
                    <a:pt x="1094" y="1"/>
                  </a:moveTo>
                  <a:cubicBezTo>
                    <a:pt x="937" y="1"/>
                    <a:pt x="699" y="106"/>
                    <a:pt x="584" y="212"/>
                  </a:cubicBezTo>
                  <a:cubicBezTo>
                    <a:pt x="96" y="640"/>
                    <a:pt x="0" y="1128"/>
                    <a:pt x="238" y="1831"/>
                  </a:cubicBezTo>
                  <a:cubicBezTo>
                    <a:pt x="332" y="2092"/>
                    <a:pt x="454" y="2207"/>
                    <a:pt x="691" y="2207"/>
                  </a:cubicBezTo>
                  <a:cubicBezTo>
                    <a:pt x="725" y="2207"/>
                    <a:pt x="760" y="2204"/>
                    <a:pt x="798" y="2200"/>
                  </a:cubicBezTo>
                  <a:cubicBezTo>
                    <a:pt x="997" y="2200"/>
                    <a:pt x="1195" y="2211"/>
                    <a:pt x="1394" y="2246"/>
                  </a:cubicBezTo>
                  <a:lnTo>
                    <a:pt x="1394" y="2246"/>
                  </a:lnTo>
                  <a:cubicBezTo>
                    <a:pt x="1501" y="1710"/>
                    <a:pt x="1679" y="1175"/>
                    <a:pt x="1703" y="640"/>
                  </a:cubicBezTo>
                  <a:cubicBezTo>
                    <a:pt x="1715" y="438"/>
                    <a:pt x="1417" y="140"/>
                    <a:pt x="1191" y="21"/>
                  </a:cubicBezTo>
                  <a:cubicBezTo>
                    <a:pt x="1165" y="7"/>
                    <a:pt x="1132" y="1"/>
                    <a:pt x="1094" y="1"/>
                  </a:cubicBezTo>
                  <a:close/>
                  <a:moveTo>
                    <a:pt x="1394" y="2246"/>
                  </a:moveTo>
                  <a:cubicBezTo>
                    <a:pt x="1394" y="2246"/>
                    <a:pt x="1393" y="2247"/>
                    <a:pt x="1393" y="2248"/>
                  </a:cubicBezTo>
                  <a:lnTo>
                    <a:pt x="1405" y="2248"/>
                  </a:lnTo>
                  <a:cubicBezTo>
                    <a:pt x="1401" y="2247"/>
                    <a:pt x="1398" y="2246"/>
                    <a:pt x="1394" y="2246"/>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43" name="Google Shape;4943;p60"/>
            <p:cNvSpPr/>
            <p:nvPr/>
          </p:nvSpPr>
          <p:spPr>
            <a:xfrm rot="5400000">
              <a:off x="6864352" y="4654253"/>
              <a:ext cx="61932" cy="73702"/>
            </a:xfrm>
            <a:custGeom>
              <a:avLst/>
              <a:gdLst/>
              <a:ahLst/>
              <a:cxnLst/>
              <a:rect l="l" t="t" r="r" b="b"/>
              <a:pathLst>
                <a:path w="1798" h="2140" extrusionOk="0">
                  <a:moveTo>
                    <a:pt x="1178" y="0"/>
                  </a:moveTo>
                  <a:cubicBezTo>
                    <a:pt x="1022" y="0"/>
                    <a:pt x="839" y="49"/>
                    <a:pt x="726" y="116"/>
                  </a:cubicBezTo>
                  <a:cubicBezTo>
                    <a:pt x="84" y="521"/>
                    <a:pt x="48" y="1212"/>
                    <a:pt x="0" y="1902"/>
                  </a:cubicBezTo>
                  <a:cubicBezTo>
                    <a:pt x="322" y="1986"/>
                    <a:pt x="572" y="2069"/>
                    <a:pt x="834" y="2128"/>
                  </a:cubicBezTo>
                  <a:cubicBezTo>
                    <a:pt x="868" y="2136"/>
                    <a:pt x="901" y="2140"/>
                    <a:pt x="935" y="2140"/>
                  </a:cubicBezTo>
                  <a:cubicBezTo>
                    <a:pt x="1006" y="2140"/>
                    <a:pt x="1074" y="2122"/>
                    <a:pt x="1131" y="2081"/>
                  </a:cubicBezTo>
                  <a:cubicBezTo>
                    <a:pt x="1453" y="1688"/>
                    <a:pt x="1798" y="1283"/>
                    <a:pt x="1762" y="747"/>
                  </a:cubicBezTo>
                  <a:cubicBezTo>
                    <a:pt x="1738" y="485"/>
                    <a:pt x="1608" y="235"/>
                    <a:pt x="1405" y="57"/>
                  </a:cubicBezTo>
                  <a:cubicBezTo>
                    <a:pt x="1352" y="17"/>
                    <a:pt x="1270" y="0"/>
                    <a:pt x="1178"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44" name="Google Shape;4944;p60"/>
            <p:cNvSpPr/>
            <p:nvPr/>
          </p:nvSpPr>
          <p:spPr>
            <a:xfrm rot="5400000">
              <a:off x="6774396" y="4556359"/>
              <a:ext cx="61553" cy="79591"/>
            </a:xfrm>
            <a:custGeom>
              <a:avLst/>
              <a:gdLst/>
              <a:ahLst/>
              <a:cxnLst/>
              <a:rect l="l" t="t" r="r" b="b"/>
              <a:pathLst>
                <a:path w="1787" h="2311" extrusionOk="0">
                  <a:moveTo>
                    <a:pt x="914" y="0"/>
                  </a:moveTo>
                  <a:cubicBezTo>
                    <a:pt x="698" y="0"/>
                    <a:pt x="495" y="143"/>
                    <a:pt x="334" y="418"/>
                  </a:cubicBezTo>
                  <a:cubicBezTo>
                    <a:pt x="1" y="1001"/>
                    <a:pt x="287" y="1573"/>
                    <a:pt x="287" y="2144"/>
                  </a:cubicBezTo>
                  <a:cubicBezTo>
                    <a:pt x="287" y="2204"/>
                    <a:pt x="406" y="2299"/>
                    <a:pt x="477" y="2299"/>
                  </a:cubicBezTo>
                  <a:cubicBezTo>
                    <a:pt x="611" y="2306"/>
                    <a:pt x="721" y="2311"/>
                    <a:pt x="812" y="2311"/>
                  </a:cubicBezTo>
                  <a:cubicBezTo>
                    <a:pt x="1224" y="2311"/>
                    <a:pt x="1265" y="2203"/>
                    <a:pt x="1489" y="1609"/>
                  </a:cubicBezTo>
                  <a:cubicBezTo>
                    <a:pt x="1513" y="1573"/>
                    <a:pt x="1537" y="1537"/>
                    <a:pt x="1537" y="1501"/>
                  </a:cubicBezTo>
                  <a:cubicBezTo>
                    <a:pt x="1537" y="1085"/>
                    <a:pt x="1787" y="644"/>
                    <a:pt x="1430" y="263"/>
                  </a:cubicBezTo>
                  <a:cubicBezTo>
                    <a:pt x="1258" y="86"/>
                    <a:pt x="1082" y="0"/>
                    <a:pt x="914"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45" name="Google Shape;4945;p60"/>
            <p:cNvSpPr/>
            <p:nvPr/>
          </p:nvSpPr>
          <p:spPr>
            <a:xfrm rot="5400000">
              <a:off x="6814090" y="4652649"/>
              <a:ext cx="35306" cy="42086"/>
            </a:xfrm>
            <a:custGeom>
              <a:avLst/>
              <a:gdLst/>
              <a:ahLst/>
              <a:cxnLst/>
              <a:rect l="l" t="t" r="r" b="b"/>
              <a:pathLst>
                <a:path w="1025" h="1222" extrusionOk="0">
                  <a:moveTo>
                    <a:pt x="204" y="1"/>
                  </a:moveTo>
                  <a:cubicBezTo>
                    <a:pt x="152" y="1"/>
                    <a:pt x="48" y="76"/>
                    <a:pt x="48" y="109"/>
                  </a:cubicBezTo>
                  <a:cubicBezTo>
                    <a:pt x="48" y="395"/>
                    <a:pt x="0" y="728"/>
                    <a:pt x="95" y="990"/>
                  </a:cubicBezTo>
                  <a:cubicBezTo>
                    <a:pt x="151" y="1144"/>
                    <a:pt x="275" y="1221"/>
                    <a:pt x="405" y="1221"/>
                  </a:cubicBezTo>
                  <a:cubicBezTo>
                    <a:pt x="526" y="1221"/>
                    <a:pt x="651" y="1153"/>
                    <a:pt x="726" y="1014"/>
                  </a:cubicBezTo>
                  <a:cubicBezTo>
                    <a:pt x="845" y="752"/>
                    <a:pt x="953" y="478"/>
                    <a:pt x="1024" y="204"/>
                  </a:cubicBezTo>
                  <a:cubicBezTo>
                    <a:pt x="714" y="133"/>
                    <a:pt x="464" y="50"/>
                    <a:pt x="214" y="2"/>
                  </a:cubicBezTo>
                  <a:cubicBezTo>
                    <a:pt x="211" y="1"/>
                    <a:pt x="208" y="1"/>
                    <a:pt x="204"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46" name="Google Shape;4946;p60"/>
            <p:cNvSpPr/>
            <p:nvPr/>
          </p:nvSpPr>
          <p:spPr>
            <a:xfrm rot="5400000">
              <a:off x="6724651" y="4569910"/>
              <a:ext cx="31621" cy="32408"/>
            </a:xfrm>
            <a:custGeom>
              <a:avLst/>
              <a:gdLst/>
              <a:ahLst/>
              <a:cxnLst/>
              <a:rect l="l" t="t" r="r" b="b"/>
              <a:pathLst>
                <a:path w="918" h="941" extrusionOk="0">
                  <a:moveTo>
                    <a:pt x="352" y="0"/>
                  </a:moveTo>
                  <a:cubicBezTo>
                    <a:pt x="305" y="0"/>
                    <a:pt x="259" y="6"/>
                    <a:pt x="215" y="21"/>
                  </a:cubicBezTo>
                  <a:cubicBezTo>
                    <a:pt x="1" y="80"/>
                    <a:pt x="36" y="592"/>
                    <a:pt x="322" y="914"/>
                  </a:cubicBezTo>
                  <a:cubicBezTo>
                    <a:pt x="378" y="914"/>
                    <a:pt x="534" y="940"/>
                    <a:pt x="635" y="940"/>
                  </a:cubicBezTo>
                  <a:cubicBezTo>
                    <a:pt x="686" y="940"/>
                    <a:pt x="723" y="934"/>
                    <a:pt x="727" y="914"/>
                  </a:cubicBezTo>
                  <a:cubicBezTo>
                    <a:pt x="822" y="664"/>
                    <a:pt x="882" y="402"/>
                    <a:pt x="917" y="128"/>
                  </a:cubicBezTo>
                  <a:cubicBezTo>
                    <a:pt x="729" y="90"/>
                    <a:pt x="532" y="0"/>
                    <a:pt x="352"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47" name="Google Shape;4947;p60"/>
            <p:cNvSpPr/>
            <p:nvPr/>
          </p:nvSpPr>
          <p:spPr>
            <a:xfrm rot="820390">
              <a:off x="8552168" y="3809745"/>
              <a:ext cx="57870" cy="88751"/>
            </a:xfrm>
            <a:custGeom>
              <a:avLst/>
              <a:gdLst/>
              <a:ahLst/>
              <a:cxnLst/>
              <a:rect l="l" t="t" r="r" b="b"/>
              <a:pathLst>
                <a:path w="1680" h="2577" extrusionOk="0">
                  <a:moveTo>
                    <a:pt x="1109" y="0"/>
                  </a:moveTo>
                  <a:cubicBezTo>
                    <a:pt x="997" y="0"/>
                    <a:pt x="883" y="37"/>
                    <a:pt x="787" y="117"/>
                  </a:cubicBezTo>
                  <a:cubicBezTo>
                    <a:pt x="644" y="225"/>
                    <a:pt x="525" y="344"/>
                    <a:pt x="441" y="415"/>
                  </a:cubicBezTo>
                  <a:cubicBezTo>
                    <a:pt x="1" y="951"/>
                    <a:pt x="108" y="1510"/>
                    <a:pt x="168" y="2058"/>
                  </a:cubicBezTo>
                  <a:cubicBezTo>
                    <a:pt x="197" y="2354"/>
                    <a:pt x="276" y="2576"/>
                    <a:pt x="552" y="2576"/>
                  </a:cubicBezTo>
                  <a:cubicBezTo>
                    <a:pt x="610" y="2576"/>
                    <a:pt x="675" y="2567"/>
                    <a:pt x="751" y="2546"/>
                  </a:cubicBezTo>
                  <a:cubicBezTo>
                    <a:pt x="796" y="2531"/>
                    <a:pt x="843" y="2527"/>
                    <a:pt x="890" y="2527"/>
                  </a:cubicBezTo>
                  <a:cubicBezTo>
                    <a:pt x="953" y="2527"/>
                    <a:pt x="1016" y="2535"/>
                    <a:pt x="1079" y="2535"/>
                  </a:cubicBezTo>
                  <a:cubicBezTo>
                    <a:pt x="1117" y="2535"/>
                    <a:pt x="1155" y="2532"/>
                    <a:pt x="1192" y="2522"/>
                  </a:cubicBezTo>
                  <a:cubicBezTo>
                    <a:pt x="1299" y="2499"/>
                    <a:pt x="1465" y="2415"/>
                    <a:pt x="1489" y="2332"/>
                  </a:cubicBezTo>
                  <a:cubicBezTo>
                    <a:pt x="1573" y="1987"/>
                    <a:pt x="1632" y="1629"/>
                    <a:pt x="1656" y="1272"/>
                  </a:cubicBezTo>
                  <a:cubicBezTo>
                    <a:pt x="1680" y="975"/>
                    <a:pt x="1668" y="677"/>
                    <a:pt x="1596" y="379"/>
                  </a:cubicBezTo>
                  <a:cubicBezTo>
                    <a:pt x="1541" y="143"/>
                    <a:pt x="1329" y="0"/>
                    <a:pt x="1109"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48" name="Google Shape;4948;p60"/>
            <p:cNvSpPr/>
            <p:nvPr/>
          </p:nvSpPr>
          <p:spPr>
            <a:xfrm rot="820390">
              <a:off x="8589424" y="3949184"/>
              <a:ext cx="64001" cy="76903"/>
            </a:xfrm>
            <a:custGeom>
              <a:avLst/>
              <a:gdLst/>
              <a:ahLst/>
              <a:cxnLst/>
              <a:rect l="l" t="t" r="r" b="b"/>
              <a:pathLst>
                <a:path w="1858" h="2233" extrusionOk="0">
                  <a:moveTo>
                    <a:pt x="1108" y="1"/>
                  </a:moveTo>
                  <a:cubicBezTo>
                    <a:pt x="941" y="1"/>
                    <a:pt x="728" y="79"/>
                    <a:pt x="608" y="182"/>
                  </a:cubicBezTo>
                  <a:cubicBezTo>
                    <a:pt x="0" y="694"/>
                    <a:pt x="60" y="1385"/>
                    <a:pt x="108" y="2111"/>
                  </a:cubicBezTo>
                  <a:cubicBezTo>
                    <a:pt x="441" y="2158"/>
                    <a:pt x="715" y="2206"/>
                    <a:pt x="989" y="2230"/>
                  </a:cubicBezTo>
                  <a:cubicBezTo>
                    <a:pt x="1001" y="2231"/>
                    <a:pt x="1014" y="2232"/>
                    <a:pt x="1028" y="2232"/>
                  </a:cubicBezTo>
                  <a:cubicBezTo>
                    <a:pt x="1124" y="2232"/>
                    <a:pt x="1255" y="2197"/>
                    <a:pt x="1286" y="2135"/>
                  </a:cubicBezTo>
                  <a:cubicBezTo>
                    <a:pt x="1548" y="1694"/>
                    <a:pt x="1858" y="1242"/>
                    <a:pt x="1739" y="694"/>
                  </a:cubicBezTo>
                  <a:cubicBezTo>
                    <a:pt x="1679" y="420"/>
                    <a:pt x="1513" y="182"/>
                    <a:pt x="1274" y="39"/>
                  </a:cubicBezTo>
                  <a:cubicBezTo>
                    <a:pt x="1231" y="13"/>
                    <a:pt x="1173" y="1"/>
                    <a:pt x="1108"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49" name="Google Shape;4949;p60"/>
            <p:cNvSpPr/>
            <p:nvPr/>
          </p:nvSpPr>
          <p:spPr>
            <a:xfrm rot="820390">
              <a:off x="8481053" y="4028825"/>
              <a:ext cx="61521" cy="83068"/>
            </a:xfrm>
            <a:custGeom>
              <a:avLst/>
              <a:gdLst/>
              <a:ahLst/>
              <a:cxnLst/>
              <a:rect l="l" t="t" r="r" b="b"/>
              <a:pathLst>
                <a:path w="1786" h="2412" extrusionOk="0">
                  <a:moveTo>
                    <a:pt x="876" y="0"/>
                  </a:moveTo>
                  <a:cubicBezTo>
                    <a:pt x="620" y="0"/>
                    <a:pt x="404" y="179"/>
                    <a:pt x="262" y="507"/>
                  </a:cubicBezTo>
                  <a:cubicBezTo>
                    <a:pt x="0" y="1138"/>
                    <a:pt x="381" y="1698"/>
                    <a:pt x="464" y="2281"/>
                  </a:cubicBezTo>
                  <a:cubicBezTo>
                    <a:pt x="464" y="2329"/>
                    <a:pt x="607" y="2412"/>
                    <a:pt x="667" y="2412"/>
                  </a:cubicBezTo>
                  <a:cubicBezTo>
                    <a:pt x="1429" y="2352"/>
                    <a:pt x="1441" y="2340"/>
                    <a:pt x="1619" y="1567"/>
                  </a:cubicBezTo>
                  <a:cubicBezTo>
                    <a:pt x="1631" y="1531"/>
                    <a:pt x="1643" y="1495"/>
                    <a:pt x="1643" y="1447"/>
                  </a:cubicBezTo>
                  <a:cubicBezTo>
                    <a:pt x="1595" y="1019"/>
                    <a:pt x="1786" y="543"/>
                    <a:pt x="1369" y="197"/>
                  </a:cubicBezTo>
                  <a:cubicBezTo>
                    <a:pt x="1196" y="64"/>
                    <a:pt x="1029" y="0"/>
                    <a:pt x="876"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50" name="Google Shape;4950;p60"/>
            <p:cNvSpPr/>
            <p:nvPr/>
          </p:nvSpPr>
          <p:spPr>
            <a:xfrm rot="820390">
              <a:off x="8576719" y="4030814"/>
              <a:ext cx="35307" cy="42292"/>
            </a:xfrm>
            <a:custGeom>
              <a:avLst/>
              <a:gdLst/>
              <a:ahLst/>
              <a:cxnLst/>
              <a:rect l="l" t="t" r="r" b="b"/>
              <a:pathLst>
                <a:path w="1025" h="1228" extrusionOk="0">
                  <a:moveTo>
                    <a:pt x="155" y="1"/>
                  </a:moveTo>
                  <a:cubicBezTo>
                    <a:pt x="108" y="1"/>
                    <a:pt x="1" y="96"/>
                    <a:pt x="1" y="144"/>
                  </a:cubicBezTo>
                  <a:cubicBezTo>
                    <a:pt x="36" y="441"/>
                    <a:pt x="36" y="775"/>
                    <a:pt x="167" y="1037"/>
                  </a:cubicBezTo>
                  <a:cubicBezTo>
                    <a:pt x="238" y="1166"/>
                    <a:pt x="352" y="1227"/>
                    <a:pt x="469" y="1227"/>
                  </a:cubicBezTo>
                  <a:cubicBezTo>
                    <a:pt x="608" y="1227"/>
                    <a:pt x="751" y="1139"/>
                    <a:pt x="822" y="977"/>
                  </a:cubicBezTo>
                  <a:cubicBezTo>
                    <a:pt x="906" y="691"/>
                    <a:pt x="977" y="394"/>
                    <a:pt x="1025" y="96"/>
                  </a:cubicBezTo>
                  <a:cubicBezTo>
                    <a:pt x="691" y="60"/>
                    <a:pt x="429" y="25"/>
                    <a:pt x="155"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51" name="Google Shape;4951;p60"/>
            <p:cNvSpPr/>
            <p:nvPr/>
          </p:nvSpPr>
          <p:spPr>
            <a:xfrm rot="820390">
              <a:off x="8549653" y="3904881"/>
              <a:ext cx="40233" cy="35025"/>
            </a:xfrm>
            <a:custGeom>
              <a:avLst/>
              <a:gdLst/>
              <a:ahLst/>
              <a:cxnLst/>
              <a:rect l="l" t="t" r="r" b="b"/>
              <a:pathLst>
                <a:path w="1168" h="1017" extrusionOk="0">
                  <a:moveTo>
                    <a:pt x="203" y="0"/>
                  </a:moveTo>
                  <a:cubicBezTo>
                    <a:pt x="132" y="0"/>
                    <a:pt x="1" y="108"/>
                    <a:pt x="13" y="143"/>
                  </a:cubicBezTo>
                  <a:cubicBezTo>
                    <a:pt x="72" y="429"/>
                    <a:pt x="156" y="703"/>
                    <a:pt x="286" y="965"/>
                  </a:cubicBezTo>
                  <a:cubicBezTo>
                    <a:pt x="304" y="999"/>
                    <a:pt x="395" y="1017"/>
                    <a:pt x="492" y="1017"/>
                  </a:cubicBezTo>
                  <a:cubicBezTo>
                    <a:pt x="597" y="1017"/>
                    <a:pt x="708" y="996"/>
                    <a:pt x="739" y="953"/>
                  </a:cubicBezTo>
                  <a:cubicBezTo>
                    <a:pt x="906" y="667"/>
                    <a:pt x="1048" y="381"/>
                    <a:pt x="1168" y="72"/>
                  </a:cubicBezTo>
                  <a:cubicBezTo>
                    <a:pt x="751" y="36"/>
                    <a:pt x="477" y="0"/>
                    <a:pt x="203"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4952" name="Google Shape;4952;p60"/>
            <p:cNvSpPr/>
            <p:nvPr/>
          </p:nvSpPr>
          <p:spPr>
            <a:xfrm rot="820390">
              <a:off x="8478076" y="4118437"/>
              <a:ext cx="32827" cy="32373"/>
            </a:xfrm>
            <a:custGeom>
              <a:avLst/>
              <a:gdLst/>
              <a:ahLst/>
              <a:cxnLst/>
              <a:rect l="l" t="t" r="r" b="b"/>
              <a:pathLst>
                <a:path w="953" h="940" extrusionOk="0">
                  <a:moveTo>
                    <a:pt x="436" y="0"/>
                  </a:moveTo>
                  <a:cubicBezTo>
                    <a:pt x="358" y="0"/>
                    <a:pt x="283" y="11"/>
                    <a:pt x="214" y="42"/>
                  </a:cubicBezTo>
                  <a:cubicBezTo>
                    <a:pt x="0" y="137"/>
                    <a:pt x="119" y="649"/>
                    <a:pt x="453" y="935"/>
                  </a:cubicBezTo>
                  <a:cubicBezTo>
                    <a:pt x="490" y="935"/>
                    <a:pt x="574" y="939"/>
                    <a:pt x="657" y="939"/>
                  </a:cubicBezTo>
                  <a:cubicBezTo>
                    <a:pt x="761" y="939"/>
                    <a:pt x="863" y="932"/>
                    <a:pt x="869" y="899"/>
                  </a:cubicBezTo>
                  <a:cubicBezTo>
                    <a:pt x="929" y="625"/>
                    <a:pt x="953" y="351"/>
                    <a:pt x="953" y="65"/>
                  </a:cubicBezTo>
                  <a:cubicBezTo>
                    <a:pt x="783" y="49"/>
                    <a:pt x="602" y="0"/>
                    <a:pt x="436" y="0"/>
                  </a:cubicBezTo>
                  <a:close/>
                </a:path>
              </a:pathLst>
            </a:custGeom>
            <a:solidFill>
              <a:schemeClr val="accent4"/>
            </a:solidFill>
            <a:ln>
              <a:noFill/>
            </a:ln>
          </p:spPr>
          <p:txBody>
            <a:bodyPr spcFirstLastPara="1" wrap="square" lIns="91425" tIns="91425" rIns="91425" bIns="91425" anchor="ctr" anchorCtr="0">
              <a:noAutofit/>
            </a:bodyPr>
            <a:lstStyle/>
            <a:p>
              <a:endParaRPr/>
            </a:p>
          </p:txBody>
        </p:sp>
      </p:grpSp>
      <p:sp>
        <p:nvSpPr>
          <p:cNvPr id="4953" name="Google Shape;4953;p60"/>
          <p:cNvSpPr/>
          <p:nvPr/>
        </p:nvSpPr>
        <p:spPr>
          <a:xfrm>
            <a:off x="8475920" y="1585628"/>
            <a:ext cx="220170" cy="138657"/>
          </a:xfrm>
          <a:custGeom>
            <a:avLst/>
            <a:gdLst/>
            <a:ahLst/>
            <a:cxnLst/>
            <a:rect l="l" t="t" r="r" b="b"/>
            <a:pathLst>
              <a:path w="52484" h="33053" extrusionOk="0">
                <a:moveTo>
                  <a:pt x="43101" y="27301"/>
                </a:moveTo>
                <a:lnTo>
                  <a:pt x="42482" y="27075"/>
                </a:lnTo>
                <a:lnTo>
                  <a:pt x="40791" y="23694"/>
                </a:lnTo>
                <a:lnTo>
                  <a:pt x="38946" y="23694"/>
                </a:lnTo>
                <a:lnTo>
                  <a:pt x="31350" y="8097"/>
                </a:lnTo>
                <a:lnTo>
                  <a:pt x="27599" y="6906"/>
                </a:lnTo>
                <a:lnTo>
                  <a:pt x="17098" y="0"/>
                </a:lnTo>
                <a:lnTo>
                  <a:pt x="0" y="10954"/>
                </a:lnTo>
                <a:lnTo>
                  <a:pt x="16348" y="8251"/>
                </a:lnTo>
                <a:lnTo>
                  <a:pt x="16050" y="14252"/>
                </a:lnTo>
                <a:lnTo>
                  <a:pt x="20551" y="17253"/>
                </a:lnTo>
                <a:lnTo>
                  <a:pt x="16145" y="23694"/>
                </a:lnTo>
                <a:lnTo>
                  <a:pt x="15002" y="23694"/>
                </a:lnTo>
                <a:lnTo>
                  <a:pt x="12300" y="27301"/>
                </a:lnTo>
                <a:lnTo>
                  <a:pt x="8835" y="28992"/>
                </a:lnTo>
                <a:lnTo>
                  <a:pt x="1060" y="32362"/>
                </a:lnTo>
                <a:lnTo>
                  <a:pt x="15383" y="31492"/>
                </a:lnTo>
                <a:lnTo>
                  <a:pt x="32231" y="33052"/>
                </a:lnTo>
                <a:lnTo>
                  <a:pt x="47864" y="30635"/>
                </a:lnTo>
                <a:lnTo>
                  <a:pt x="52483" y="26492"/>
                </a:lnTo>
                <a:close/>
              </a:path>
            </a:pathLst>
          </a:custGeom>
          <a:solidFill>
            <a:schemeClr val="accent4"/>
          </a:solidFill>
          <a:ln>
            <a:noFill/>
          </a:ln>
        </p:spPr>
        <p:txBody>
          <a:bodyPr spcFirstLastPara="1" wrap="square" lIns="91425" tIns="91425" rIns="91425" bIns="91425" anchor="ctr" anchorCtr="0">
            <a:noAutofit/>
          </a:bodyPr>
          <a:lstStyle/>
          <a:p>
            <a:endParaRPr/>
          </a:p>
        </p:txBody>
      </p:sp>
      <p:pic>
        <p:nvPicPr>
          <p:cNvPr id="4954" name="Google Shape;4954;p60"/>
          <p:cNvPicPr preferRelativeResize="0"/>
          <p:nvPr/>
        </p:nvPicPr>
        <p:blipFill>
          <a:blip r:embed="rId3">
            <a:alphaModFix/>
          </a:blip>
          <a:stretch>
            <a:fillRect/>
          </a:stretch>
        </p:blipFill>
        <p:spPr>
          <a:xfrm>
            <a:off x="3164650" y="431463"/>
            <a:ext cx="5682600" cy="48520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05"/>
        <p:cNvGrpSpPr/>
        <p:nvPr/>
      </p:nvGrpSpPr>
      <p:grpSpPr>
        <a:xfrm>
          <a:off x="0" y="0"/>
          <a:ext cx="0" cy="0"/>
          <a:chOff x="0" y="0"/>
          <a:chExt cx="0" cy="0"/>
        </a:xfrm>
      </p:grpSpPr>
      <p:sp>
        <p:nvSpPr>
          <p:cNvPr id="5406" name="Google Shape;5406;p66"/>
          <p:cNvSpPr txBox="1">
            <a:spLocks noGrp="1"/>
          </p:cNvSpPr>
          <p:nvPr>
            <p:ph type="title"/>
          </p:nvPr>
        </p:nvSpPr>
        <p:spPr>
          <a:xfrm>
            <a:off x="753825" y="705850"/>
            <a:ext cx="7444800" cy="646500"/>
          </a:xfrm>
          <a:prstGeom prst="rect">
            <a:avLst/>
          </a:prstGeom>
        </p:spPr>
        <p:txBody>
          <a:bodyPr spcFirstLastPara="1" wrap="square" lIns="91425" tIns="91425" rIns="91425" bIns="91425" anchor="t" anchorCtr="0">
            <a:noAutofit/>
          </a:bodyPr>
          <a:lstStyle/>
          <a:p>
            <a:r>
              <a:rPr lang="en-CA" dirty="0"/>
              <a:t>Take-Aways</a:t>
            </a:r>
            <a:endParaRPr dirty="0"/>
          </a:p>
          <a:p>
            <a:endParaRPr dirty="0"/>
          </a:p>
          <a:p>
            <a:endParaRPr dirty="0"/>
          </a:p>
          <a:p>
            <a:endParaRPr dirty="0"/>
          </a:p>
        </p:txBody>
      </p:sp>
      <p:sp>
        <p:nvSpPr>
          <p:cNvPr id="5407" name="Google Shape;5407;p66"/>
          <p:cNvSpPr txBox="1">
            <a:spLocks noGrp="1"/>
          </p:cNvSpPr>
          <p:nvPr>
            <p:ph type="body" idx="1"/>
          </p:nvPr>
        </p:nvSpPr>
        <p:spPr>
          <a:xfrm>
            <a:off x="681074" y="1392400"/>
            <a:ext cx="7697381" cy="3487200"/>
          </a:xfrm>
          <a:prstGeom prst="rect">
            <a:avLst/>
          </a:prstGeom>
        </p:spPr>
        <p:txBody>
          <a:bodyPr spcFirstLastPara="1" wrap="square" lIns="91425" tIns="91425" rIns="91425" bIns="91425" anchor="t" anchorCtr="0">
            <a:noAutofit/>
          </a:bodyPr>
          <a:lstStyle/>
          <a:p>
            <a:pPr marL="914400" indent="0">
              <a:buNone/>
            </a:pPr>
            <a:endParaRPr sz="1600" dirty="0"/>
          </a:p>
          <a:p>
            <a:r>
              <a:rPr lang="en" sz="1600" dirty="0"/>
              <a:t>Oracles use their governance token for staking, two necessary conditions:</a:t>
            </a:r>
            <a:br>
              <a:rPr lang="en" sz="1600" dirty="0"/>
            </a:br>
            <a:endParaRPr lang="en" sz="1600" dirty="0"/>
          </a:p>
          <a:p>
            <a:pPr lvl="1"/>
            <a:r>
              <a:rPr lang="en" sz="1600" dirty="0"/>
              <a:t>The market capitalization of the token stays material</a:t>
            </a:r>
          </a:p>
          <a:p>
            <a:pPr lvl="1"/>
            <a:r>
              <a:rPr lang="en" sz="1600" dirty="0"/>
              <a:t>The token is evenly distributed.</a:t>
            </a:r>
            <a:endParaRPr sz="1600" dirty="0"/>
          </a:p>
          <a:p>
            <a:pPr marL="114300" indent="0">
              <a:buNone/>
            </a:pPr>
            <a:br>
              <a:rPr lang="en" sz="1600" dirty="0"/>
            </a:br>
            <a:endParaRPr sz="1600" dirty="0"/>
          </a:p>
          <a:p>
            <a:r>
              <a:rPr lang="en" sz="1600" dirty="0"/>
              <a:t>Diversity in software promotes resilience in the system. </a:t>
            </a:r>
            <a:endParaRPr sz="1600" dirty="0"/>
          </a:p>
          <a:p>
            <a:pPr indent="0">
              <a:buNone/>
            </a:pPr>
            <a:endParaRPr sz="1600" dirty="0"/>
          </a:p>
          <a:p>
            <a:pPr indent="0">
              <a:buNone/>
            </a:pPr>
            <a:endParaRPr sz="1600" dirty="0"/>
          </a:p>
        </p:txBody>
      </p:sp>
      <p:pic>
        <p:nvPicPr>
          <p:cNvPr id="87" name="Google Shape;72;p14">
            <a:extLst>
              <a:ext uri="{FF2B5EF4-FFF2-40B4-BE49-F238E27FC236}">
                <a16:creationId xmlns:a16="http://schemas.microsoft.com/office/drawing/2014/main" id="{B15729D7-72E5-6605-B801-21AB963F590A}"/>
              </a:ext>
            </a:extLst>
          </p:cNvPr>
          <p:cNvPicPr preferRelativeResize="0"/>
          <p:nvPr/>
        </p:nvPicPr>
        <p:blipFill>
          <a:blip r:embed="rId3">
            <a:alphaModFix/>
          </a:blip>
          <a:stretch>
            <a:fillRect/>
          </a:stretch>
        </p:blipFill>
        <p:spPr>
          <a:xfrm>
            <a:off x="6759100" y="4850833"/>
            <a:ext cx="2164352" cy="4945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322" y="2465063"/>
            <a:ext cx="6974532" cy="1212352"/>
          </a:xfrm>
        </p:spPr>
        <p:txBody>
          <a:bodyPr>
            <a:noAutofit/>
          </a:bodyPr>
          <a:lstStyle/>
          <a:p>
            <a:r>
              <a:rPr lang="en-CA" sz="4000" i="1" dirty="0" err="1"/>
              <a:t>Stablecoins</a:t>
            </a:r>
            <a:r>
              <a:rPr lang="en-CA" sz="4000" i="1" dirty="0"/>
              <a:t> and Synthetic Assets in </a:t>
            </a:r>
            <a:r>
              <a:rPr lang="en-CA" sz="4000" i="1" dirty="0" err="1"/>
              <a:t>DeFi</a:t>
            </a:r>
            <a:endParaRPr lang="en-US" sz="40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46</a:t>
            </a:fld>
            <a:endParaRPr lang="en-US"/>
          </a:p>
        </p:txBody>
      </p:sp>
      <p:sp>
        <p:nvSpPr>
          <p:cNvPr id="6" name="Rectangle 5">
            <a:extLst>
              <a:ext uri="{FF2B5EF4-FFF2-40B4-BE49-F238E27FC236}">
                <a16:creationId xmlns:a16="http://schemas.microsoft.com/office/drawing/2014/main" id="{76E1D6E4-2E27-2CB2-BCE1-2E9623B6B479}"/>
              </a:ext>
            </a:extLst>
          </p:cNvPr>
          <p:cNvSpPr/>
          <p:nvPr/>
        </p:nvSpPr>
        <p:spPr>
          <a:xfrm>
            <a:off x="4468339" y="2703612"/>
            <a:ext cx="226344" cy="271934"/>
          </a:xfrm>
          <a:prstGeom prst="rect">
            <a:avLst/>
          </a:prstGeom>
        </p:spPr>
        <p:txBody>
          <a:bodyPr wrap="none">
            <a:spAutoFit/>
          </a:bodyPr>
          <a:lstStyle/>
          <a:p>
            <a:r>
              <a:rPr lang="en-CA" sz="1167" dirty="0"/>
              <a:t> </a:t>
            </a:r>
            <a:endParaRPr lang="en-US" sz="1167" dirty="0"/>
          </a:p>
        </p:txBody>
      </p:sp>
      <p:sp>
        <p:nvSpPr>
          <p:cNvPr id="7" name="TextBox 6">
            <a:extLst>
              <a:ext uri="{FF2B5EF4-FFF2-40B4-BE49-F238E27FC236}">
                <a16:creationId xmlns:a16="http://schemas.microsoft.com/office/drawing/2014/main" id="{956F3C45-3AB0-BF60-94E0-D2E6469BE553}"/>
              </a:ext>
            </a:extLst>
          </p:cNvPr>
          <p:cNvSpPr txBox="1"/>
          <p:nvPr/>
        </p:nvSpPr>
        <p:spPr>
          <a:xfrm>
            <a:off x="2098459" y="4587641"/>
            <a:ext cx="5198859" cy="400110"/>
          </a:xfrm>
          <a:prstGeom prst="rect">
            <a:avLst/>
          </a:prstGeom>
          <a:noFill/>
        </p:spPr>
        <p:txBody>
          <a:bodyPr wrap="none" rtlCol="0">
            <a:spAutoFit/>
          </a:bodyPr>
          <a:lstStyle/>
          <a:p>
            <a:r>
              <a:rPr lang="en-US" sz="2000" b="1" dirty="0">
                <a:solidFill>
                  <a:schemeClr val="bg1"/>
                </a:solidFill>
              </a:rPr>
              <a:t>Payments in Blockchain Smart Contracts</a:t>
            </a:r>
          </a:p>
        </p:txBody>
      </p:sp>
    </p:spTree>
    <p:extLst>
      <p:ext uri="{BB962C8B-B14F-4D97-AF65-F5344CB8AC3E}">
        <p14:creationId xmlns:p14="http://schemas.microsoft.com/office/powerpoint/2010/main" val="1310680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05"/>
        <p:cNvGrpSpPr/>
        <p:nvPr/>
      </p:nvGrpSpPr>
      <p:grpSpPr>
        <a:xfrm>
          <a:off x="0" y="0"/>
          <a:ext cx="0" cy="0"/>
          <a:chOff x="0" y="0"/>
          <a:chExt cx="0" cy="0"/>
        </a:xfrm>
      </p:grpSpPr>
      <p:pic>
        <p:nvPicPr>
          <p:cNvPr id="89" name="Google Shape;54;p13">
            <a:extLst>
              <a:ext uri="{FF2B5EF4-FFF2-40B4-BE49-F238E27FC236}">
                <a16:creationId xmlns:a16="http://schemas.microsoft.com/office/drawing/2014/main" id="{BF4B0DD9-5D79-F659-F963-87563E871BEA}"/>
              </a:ext>
            </a:extLst>
          </p:cNvPr>
          <p:cNvPicPr preferRelativeResize="0"/>
          <p:nvPr/>
        </p:nvPicPr>
        <p:blipFill>
          <a:blip r:embed="rId3">
            <a:alphaModFix/>
          </a:blip>
          <a:stretch>
            <a:fillRect/>
          </a:stretch>
        </p:blipFill>
        <p:spPr>
          <a:xfrm>
            <a:off x="1711401" y="1540251"/>
            <a:ext cx="2926401" cy="2899454"/>
          </a:xfrm>
          <a:prstGeom prst="rect">
            <a:avLst/>
          </a:prstGeom>
          <a:noFill/>
          <a:ln>
            <a:noFill/>
          </a:ln>
        </p:spPr>
      </p:pic>
      <p:sp>
        <p:nvSpPr>
          <p:cNvPr id="90" name="Google Shape;55;p13">
            <a:extLst>
              <a:ext uri="{FF2B5EF4-FFF2-40B4-BE49-F238E27FC236}">
                <a16:creationId xmlns:a16="http://schemas.microsoft.com/office/drawing/2014/main" id="{AC39F8F2-88CD-8449-3814-067D881D6D7D}"/>
              </a:ext>
            </a:extLst>
          </p:cNvPr>
          <p:cNvSpPr/>
          <p:nvPr/>
        </p:nvSpPr>
        <p:spPr>
          <a:xfrm>
            <a:off x="242225" y="2431900"/>
            <a:ext cx="1284600" cy="1389000"/>
          </a:xfrm>
          <a:prstGeom prst="foldedCorner">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91" name="Google Shape;56;p13">
            <a:extLst>
              <a:ext uri="{FF2B5EF4-FFF2-40B4-BE49-F238E27FC236}">
                <a16:creationId xmlns:a16="http://schemas.microsoft.com/office/drawing/2014/main" id="{C86EAB9D-3423-2725-4906-4A1EE64B7778}"/>
              </a:ext>
            </a:extLst>
          </p:cNvPr>
          <p:cNvPicPr preferRelativeResize="0"/>
          <p:nvPr/>
        </p:nvPicPr>
        <p:blipFill>
          <a:blip r:embed="rId4">
            <a:alphaModFix/>
          </a:blip>
          <a:stretch>
            <a:fillRect/>
          </a:stretch>
        </p:blipFill>
        <p:spPr>
          <a:xfrm>
            <a:off x="372200" y="3151100"/>
            <a:ext cx="491424" cy="245712"/>
          </a:xfrm>
          <a:prstGeom prst="rect">
            <a:avLst/>
          </a:prstGeom>
          <a:noFill/>
          <a:ln>
            <a:noFill/>
          </a:ln>
        </p:spPr>
      </p:pic>
      <p:pic>
        <p:nvPicPr>
          <p:cNvPr id="92" name="Google Shape;57;p13">
            <a:extLst>
              <a:ext uri="{FF2B5EF4-FFF2-40B4-BE49-F238E27FC236}">
                <a16:creationId xmlns:a16="http://schemas.microsoft.com/office/drawing/2014/main" id="{DE02D504-D79C-9D37-20E1-A95395344889}"/>
              </a:ext>
            </a:extLst>
          </p:cNvPr>
          <p:cNvPicPr preferRelativeResize="0"/>
          <p:nvPr/>
        </p:nvPicPr>
        <p:blipFill>
          <a:blip r:embed="rId5">
            <a:alphaModFix/>
          </a:blip>
          <a:stretch>
            <a:fillRect/>
          </a:stretch>
        </p:blipFill>
        <p:spPr>
          <a:xfrm>
            <a:off x="267264" y="2794001"/>
            <a:ext cx="701301" cy="305999"/>
          </a:xfrm>
          <a:prstGeom prst="rect">
            <a:avLst/>
          </a:prstGeom>
          <a:noFill/>
          <a:ln>
            <a:noFill/>
          </a:ln>
        </p:spPr>
      </p:pic>
      <p:pic>
        <p:nvPicPr>
          <p:cNvPr id="93" name="Google Shape;58;p13">
            <a:extLst>
              <a:ext uri="{FF2B5EF4-FFF2-40B4-BE49-F238E27FC236}">
                <a16:creationId xmlns:a16="http://schemas.microsoft.com/office/drawing/2014/main" id="{9909D366-1E0C-15B9-0D09-48122D108AA1}"/>
              </a:ext>
            </a:extLst>
          </p:cNvPr>
          <p:cNvPicPr preferRelativeResize="0"/>
          <p:nvPr/>
        </p:nvPicPr>
        <p:blipFill>
          <a:blip r:embed="rId6">
            <a:alphaModFix/>
          </a:blip>
          <a:stretch>
            <a:fillRect/>
          </a:stretch>
        </p:blipFill>
        <p:spPr>
          <a:xfrm>
            <a:off x="991363" y="2726875"/>
            <a:ext cx="400200" cy="400200"/>
          </a:xfrm>
          <a:prstGeom prst="rect">
            <a:avLst/>
          </a:prstGeom>
          <a:noFill/>
          <a:ln>
            <a:noFill/>
          </a:ln>
        </p:spPr>
      </p:pic>
      <p:pic>
        <p:nvPicPr>
          <p:cNvPr id="94" name="Google Shape;59;p13">
            <a:extLst>
              <a:ext uri="{FF2B5EF4-FFF2-40B4-BE49-F238E27FC236}">
                <a16:creationId xmlns:a16="http://schemas.microsoft.com/office/drawing/2014/main" id="{23901849-196E-EE0B-B5CD-99716EEB0617}"/>
              </a:ext>
            </a:extLst>
          </p:cNvPr>
          <p:cNvPicPr preferRelativeResize="0"/>
          <p:nvPr/>
        </p:nvPicPr>
        <p:blipFill>
          <a:blip r:embed="rId7">
            <a:alphaModFix/>
          </a:blip>
          <a:stretch>
            <a:fillRect/>
          </a:stretch>
        </p:blipFill>
        <p:spPr>
          <a:xfrm>
            <a:off x="731525" y="3447900"/>
            <a:ext cx="306000" cy="306000"/>
          </a:xfrm>
          <a:prstGeom prst="rect">
            <a:avLst/>
          </a:prstGeom>
          <a:noFill/>
          <a:ln>
            <a:noFill/>
          </a:ln>
        </p:spPr>
      </p:pic>
      <p:pic>
        <p:nvPicPr>
          <p:cNvPr id="95" name="Google Shape;60;p13">
            <a:extLst>
              <a:ext uri="{FF2B5EF4-FFF2-40B4-BE49-F238E27FC236}">
                <a16:creationId xmlns:a16="http://schemas.microsoft.com/office/drawing/2014/main" id="{205934AB-0B26-83FF-9D90-5DC41E38C43F}"/>
              </a:ext>
            </a:extLst>
          </p:cNvPr>
          <p:cNvPicPr preferRelativeResize="0"/>
          <p:nvPr/>
        </p:nvPicPr>
        <p:blipFill>
          <a:blip r:embed="rId8">
            <a:alphaModFix/>
          </a:blip>
          <a:stretch>
            <a:fillRect/>
          </a:stretch>
        </p:blipFill>
        <p:spPr>
          <a:xfrm>
            <a:off x="4413623" y="2375198"/>
            <a:ext cx="306012" cy="400200"/>
          </a:xfrm>
          <a:prstGeom prst="rect">
            <a:avLst/>
          </a:prstGeom>
          <a:noFill/>
          <a:ln>
            <a:noFill/>
          </a:ln>
        </p:spPr>
      </p:pic>
      <p:pic>
        <p:nvPicPr>
          <p:cNvPr id="96" name="Google Shape;61;p13">
            <a:extLst>
              <a:ext uri="{FF2B5EF4-FFF2-40B4-BE49-F238E27FC236}">
                <a16:creationId xmlns:a16="http://schemas.microsoft.com/office/drawing/2014/main" id="{6D0D4913-A488-F587-6092-724D7E1F9994}"/>
              </a:ext>
            </a:extLst>
          </p:cNvPr>
          <p:cNvPicPr preferRelativeResize="0"/>
          <p:nvPr/>
        </p:nvPicPr>
        <p:blipFill>
          <a:blip r:embed="rId9">
            <a:alphaModFix/>
          </a:blip>
          <a:stretch>
            <a:fillRect/>
          </a:stretch>
        </p:blipFill>
        <p:spPr>
          <a:xfrm>
            <a:off x="4413626" y="3791450"/>
            <a:ext cx="295849" cy="386590"/>
          </a:xfrm>
          <a:prstGeom prst="rect">
            <a:avLst/>
          </a:prstGeom>
          <a:noFill/>
          <a:ln>
            <a:noFill/>
          </a:ln>
        </p:spPr>
      </p:pic>
      <p:cxnSp>
        <p:nvCxnSpPr>
          <p:cNvPr id="97" name="Google Shape;62;p13">
            <a:extLst>
              <a:ext uri="{FF2B5EF4-FFF2-40B4-BE49-F238E27FC236}">
                <a16:creationId xmlns:a16="http://schemas.microsoft.com/office/drawing/2014/main" id="{85409103-ADCF-5FC0-731D-283DF6293117}"/>
              </a:ext>
            </a:extLst>
          </p:cNvPr>
          <p:cNvCxnSpPr/>
          <p:nvPr/>
        </p:nvCxnSpPr>
        <p:spPr>
          <a:xfrm>
            <a:off x="3745663" y="2565925"/>
            <a:ext cx="565200" cy="14100"/>
          </a:xfrm>
          <a:prstGeom prst="straightConnector1">
            <a:avLst/>
          </a:prstGeom>
          <a:noFill/>
          <a:ln w="28575" cap="flat" cmpd="sng">
            <a:solidFill>
              <a:schemeClr val="dk2"/>
            </a:solidFill>
            <a:prstDash val="solid"/>
            <a:round/>
            <a:headEnd type="none" w="med" len="med"/>
            <a:tailEnd type="triangle" w="med" len="med"/>
          </a:ln>
        </p:spPr>
      </p:cxnSp>
      <p:sp>
        <p:nvSpPr>
          <p:cNvPr id="98" name="Google Shape;63;p13">
            <a:extLst>
              <a:ext uri="{FF2B5EF4-FFF2-40B4-BE49-F238E27FC236}">
                <a16:creationId xmlns:a16="http://schemas.microsoft.com/office/drawing/2014/main" id="{F4076B48-44FC-D0B4-81E1-8F7B9CC49107}"/>
              </a:ext>
            </a:extLst>
          </p:cNvPr>
          <p:cNvSpPr txBox="1"/>
          <p:nvPr/>
        </p:nvSpPr>
        <p:spPr>
          <a:xfrm>
            <a:off x="4822363" y="2344438"/>
            <a:ext cx="947400" cy="492600"/>
          </a:xfrm>
          <a:prstGeom prst="rect">
            <a:avLst/>
          </a:prstGeom>
          <a:noFill/>
          <a:ln>
            <a:noFill/>
          </a:ln>
        </p:spPr>
        <p:txBody>
          <a:bodyPr spcFirstLastPara="1" wrap="square" lIns="91425" tIns="91425" rIns="91425" bIns="91425" anchor="t" anchorCtr="0">
            <a:spAutoFit/>
          </a:bodyPr>
          <a:lstStyle/>
          <a:p>
            <a:r>
              <a:rPr lang="en" sz="1000"/>
              <a:t>Black Coin</a:t>
            </a:r>
            <a:br>
              <a:rPr lang="en" sz="1000"/>
            </a:br>
            <a:r>
              <a:rPr lang="en" sz="1000"/>
              <a:t>(Peg)</a:t>
            </a:r>
            <a:endParaRPr sz="1000"/>
          </a:p>
        </p:txBody>
      </p:sp>
      <p:sp>
        <p:nvSpPr>
          <p:cNvPr id="99" name="Google Shape;64;p13">
            <a:extLst>
              <a:ext uri="{FF2B5EF4-FFF2-40B4-BE49-F238E27FC236}">
                <a16:creationId xmlns:a16="http://schemas.microsoft.com/office/drawing/2014/main" id="{D7E111AB-9B36-87F9-1F20-34DF81F0CCB8}"/>
              </a:ext>
            </a:extLst>
          </p:cNvPr>
          <p:cNvSpPr txBox="1"/>
          <p:nvPr/>
        </p:nvSpPr>
        <p:spPr>
          <a:xfrm>
            <a:off x="4822363" y="3753888"/>
            <a:ext cx="1174200" cy="492600"/>
          </a:xfrm>
          <a:prstGeom prst="rect">
            <a:avLst/>
          </a:prstGeom>
          <a:noFill/>
          <a:ln>
            <a:noFill/>
          </a:ln>
        </p:spPr>
        <p:txBody>
          <a:bodyPr spcFirstLastPara="1" wrap="square" lIns="91425" tIns="91425" rIns="91425" bIns="91425" anchor="t" anchorCtr="0">
            <a:spAutoFit/>
          </a:bodyPr>
          <a:lstStyle/>
          <a:p>
            <a:r>
              <a:rPr lang="en" sz="1000"/>
              <a:t>Red Coin</a:t>
            </a:r>
            <a:br>
              <a:rPr lang="en" sz="1000"/>
            </a:br>
            <a:r>
              <a:rPr lang="en" sz="1000"/>
              <a:t>(Risk Absorber)</a:t>
            </a:r>
            <a:endParaRPr sz="1000"/>
          </a:p>
        </p:txBody>
      </p:sp>
      <p:pic>
        <p:nvPicPr>
          <p:cNvPr id="100" name="Google Shape;65;p13">
            <a:extLst>
              <a:ext uri="{FF2B5EF4-FFF2-40B4-BE49-F238E27FC236}">
                <a16:creationId xmlns:a16="http://schemas.microsoft.com/office/drawing/2014/main" id="{350416E1-C91B-7F9C-9C12-8D41AF633D0D}"/>
              </a:ext>
            </a:extLst>
          </p:cNvPr>
          <p:cNvPicPr preferRelativeResize="0"/>
          <p:nvPr/>
        </p:nvPicPr>
        <p:blipFill>
          <a:blip r:embed="rId10">
            <a:alphaModFix/>
          </a:blip>
          <a:stretch>
            <a:fillRect/>
          </a:stretch>
        </p:blipFill>
        <p:spPr>
          <a:xfrm>
            <a:off x="945751" y="3028226"/>
            <a:ext cx="491413" cy="491433"/>
          </a:xfrm>
          <a:prstGeom prst="rect">
            <a:avLst/>
          </a:prstGeom>
          <a:noFill/>
          <a:ln>
            <a:noFill/>
          </a:ln>
        </p:spPr>
      </p:pic>
      <p:sp>
        <p:nvSpPr>
          <p:cNvPr id="101" name="Google Shape;66;p13">
            <a:extLst>
              <a:ext uri="{FF2B5EF4-FFF2-40B4-BE49-F238E27FC236}">
                <a16:creationId xmlns:a16="http://schemas.microsoft.com/office/drawing/2014/main" id="{D9C11578-6D1C-0B25-60F0-41062A25A4A3}"/>
              </a:ext>
            </a:extLst>
          </p:cNvPr>
          <p:cNvSpPr txBox="1"/>
          <p:nvPr/>
        </p:nvSpPr>
        <p:spPr>
          <a:xfrm>
            <a:off x="6686650" y="1934675"/>
            <a:ext cx="1940400" cy="400200"/>
          </a:xfrm>
          <a:prstGeom prst="rect">
            <a:avLst/>
          </a:prstGeom>
          <a:noFill/>
          <a:ln>
            <a:noFill/>
          </a:ln>
        </p:spPr>
        <p:txBody>
          <a:bodyPr spcFirstLastPara="1" wrap="square" lIns="91425" tIns="91425" rIns="91425" bIns="91425" anchor="t" anchorCtr="0">
            <a:spAutoFit/>
          </a:bodyPr>
          <a:lstStyle/>
          <a:p>
            <a:pPr algn="ctr"/>
            <a:endParaRPr/>
          </a:p>
        </p:txBody>
      </p:sp>
      <p:sp>
        <p:nvSpPr>
          <p:cNvPr id="102" name="Google Shape;67;p13">
            <a:extLst>
              <a:ext uri="{FF2B5EF4-FFF2-40B4-BE49-F238E27FC236}">
                <a16:creationId xmlns:a16="http://schemas.microsoft.com/office/drawing/2014/main" id="{2E908286-27AF-4AA8-B75C-C42030CB85F4}"/>
              </a:ext>
            </a:extLst>
          </p:cNvPr>
          <p:cNvSpPr txBox="1"/>
          <p:nvPr/>
        </p:nvSpPr>
        <p:spPr>
          <a:xfrm>
            <a:off x="6800550" y="2624288"/>
            <a:ext cx="1940400" cy="400200"/>
          </a:xfrm>
          <a:prstGeom prst="rect">
            <a:avLst/>
          </a:prstGeom>
          <a:noFill/>
          <a:ln>
            <a:noFill/>
          </a:ln>
        </p:spPr>
        <p:txBody>
          <a:bodyPr spcFirstLastPara="1" wrap="square" lIns="91425" tIns="91425" rIns="91425" bIns="91425" anchor="t" anchorCtr="0">
            <a:spAutoFit/>
          </a:bodyPr>
          <a:lstStyle/>
          <a:p>
            <a:pPr algn="ctr"/>
            <a:endParaRPr/>
          </a:p>
        </p:txBody>
      </p:sp>
      <p:cxnSp>
        <p:nvCxnSpPr>
          <p:cNvPr id="103" name="Google Shape;68;p13">
            <a:extLst>
              <a:ext uri="{FF2B5EF4-FFF2-40B4-BE49-F238E27FC236}">
                <a16:creationId xmlns:a16="http://schemas.microsoft.com/office/drawing/2014/main" id="{92C9A189-BF5D-E5E8-AC7F-B5B4B03C66DC}"/>
              </a:ext>
            </a:extLst>
          </p:cNvPr>
          <p:cNvCxnSpPr/>
          <p:nvPr/>
        </p:nvCxnSpPr>
        <p:spPr>
          <a:xfrm>
            <a:off x="3745663" y="4005463"/>
            <a:ext cx="565200" cy="14100"/>
          </a:xfrm>
          <a:prstGeom prst="straightConnector1">
            <a:avLst/>
          </a:prstGeom>
          <a:noFill/>
          <a:ln w="28575" cap="flat" cmpd="sng">
            <a:solidFill>
              <a:schemeClr val="dk2"/>
            </a:solidFill>
            <a:prstDash val="solid"/>
            <a:round/>
            <a:headEnd type="none" w="med" len="med"/>
            <a:tailEnd type="triangle" w="med" len="med"/>
          </a:ln>
        </p:spPr>
      </p:cxnSp>
      <p:sp>
        <p:nvSpPr>
          <p:cNvPr id="104" name="Google Shape;69;p13">
            <a:extLst>
              <a:ext uri="{FF2B5EF4-FFF2-40B4-BE49-F238E27FC236}">
                <a16:creationId xmlns:a16="http://schemas.microsoft.com/office/drawing/2014/main" id="{A2DE9168-E55C-0E9A-ACA5-A44010ED77F3}"/>
              </a:ext>
            </a:extLst>
          </p:cNvPr>
          <p:cNvSpPr/>
          <p:nvPr/>
        </p:nvSpPr>
        <p:spPr>
          <a:xfrm>
            <a:off x="6400536" y="2726875"/>
            <a:ext cx="2476200" cy="615600"/>
          </a:xfrm>
          <a:prstGeom prst="chevron">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solidFill>
                  <a:schemeClr val="dk1"/>
                </a:solidFill>
              </a:rPr>
              <a:t>1) Financial Analysis</a:t>
            </a:r>
            <a:endParaRPr/>
          </a:p>
        </p:txBody>
      </p:sp>
      <p:cxnSp>
        <p:nvCxnSpPr>
          <p:cNvPr id="107" name="Google Shape;72;p13">
            <a:extLst>
              <a:ext uri="{FF2B5EF4-FFF2-40B4-BE49-F238E27FC236}">
                <a16:creationId xmlns:a16="http://schemas.microsoft.com/office/drawing/2014/main" id="{5D659273-0A3F-D69E-FECD-0ED5C30D1A50}"/>
              </a:ext>
            </a:extLst>
          </p:cNvPr>
          <p:cNvCxnSpPr/>
          <p:nvPr/>
        </p:nvCxnSpPr>
        <p:spPr>
          <a:xfrm>
            <a:off x="5927950" y="1843325"/>
            <a:ext cx="10500" cy="2525100"/>
          </a:xfrm>
          <a:prstGeom prst="straightConnector1">
            <a:avLst/>
          </a:prstGeom>
          <a:noFill/>
          <a:ln w="38100" cap="flat" cmpd="sng">
            <a:solidFill>
              <a:schemeClr val="dk2"/>
            </a:solidFill>
            <a:prstDash val="solid"/>
            <a:round/>
            <a:headEnd type="none" w="med" len="med"/>
            <a:tailEnd type="none" w="med" len="med"/>
          </a:ln>
        </p:spPr>
      </p:cxnSp>
      <p:sp>
        <p:nvSpPr>
          <p:cNvPr id="108" name="Google Shape;73;p13">
            <a:extLst>
              <a:ext uri="{FF2B5EF4-FFF2-40B4-BE49-F238E27FC236}">
                <a16:creationId xmlns:a16="http://schemas.microsoft.com/office/drawing/2014/main" id="{5ACCDD23-9A8C-3FF4-B460-EBF15F969987}"/>
              </a:ext>
            </a:extLst>
          </p:cNvPr>
          <p:cNvSpPr/>
          <p:nvPr/>
        </p:nvSpPr>
        <p:spPr>
          <a:xfrm>
            <a:off x="1626375" y="2933050"/>
            <a:ext cx="491400" cy="386700"/>
          </a:xfrm>
          <a:prstGeom prst="mathEqual">
            <a:avLst>
              <a:gd name="adj1" fmla="val 23520"/>
              <a:gd name="adj2" fmla="val 1176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10" name="Google Shape;72;p14">
            <a:extLst>
              <a:ext uri="{FF2B5EF4-FFF2-40B4-BE49-F238E27FC236}">
                <a16:creationId xmlns:a16="http://schemas.microsoft.com/office/drawing/2014/main" id="{E57B775F-15A2-205F-5CBD-AE00E69C9E93}"/>
              </a:ext>
            </a:extLst>
          </p:cNvPr>
          <p:cNvPicPr preferRelativeResize="0"/>
          <p:nvPr/>
        </p:nvPicPr>
        <p:blipFill>
          <a:blip r:embed="rId11">
            <a:alphaModFix/>
          </a:blip>
          <a:stretch>
            <a:fillRect/>
          </a:stretch>
        </p:blipFill>
        <p:spPr>
          <a:xfrm>
            <a:off x="6812249" y="4935612"/>
            <a:ext cx="2164352" cy="494550"/>
          </a:xfrm>
          <a:prstGeom prst="rect">
            <a:avLst/>
          </a:prstGeom>
          <a:noFill/>
          <a:ln>
            <a:noFill/>
          </a:ln>
        </p:spPr>
      </p:pic>
    </p:spTree>
    <p:extLst>
      <p:ext uri="{BB962C8B-B14F-4D97-AF65-F5344CB8AC3E}">
        <p14:creationId xmlns:p14="http://schemas.microsoft.com/office/powerpoint/2010/main" val="38726587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05"/>
        <p:cNvGrpSpPr/>
        <p:nvPr/>
      </p:nvGrpSpPr>
      <p:grpSpPr>
        <a:xfrm>
          <a:off x="0" y="0"/>
          <a:ext cx="0" cy="0"/>
          <a:chOff x="0" y="0"/>
          <a:chExt cx="0" cy="0"/>
        </a:xfrm>
      </p:grpSpPr>
      <p:sp>
        <p:nvSpPr>
          <p:cNvPr id="101" name="Google Shape;66;p13">
            <a:extLst>
              <a:ext uri="{FF2B5EF4-FFF2-40B4-BE49-F238E27FC236}">
                <a16:creationId xmlns:a16="http://schemas.microsoft.com/office/drawing/2014/main" id="{D9C11578-6D1C-0B25-60F0-41062A25A4A3}"/>
              </a:ext>
            </a:extLst>
          </p:cNvPr>
          <p:cNvSpPr txBox="1"/>
          <p:nvPr/>
        </p:nvSpPr>
        <p:spPr>
          <a:xfrm>
            <a:off x="6686650" y="1934675"/>
            <a:ext cx="1940400" cy="400200"/>
          </a:xfrm>
          <a:prstGeom prst="rect">
            <a:avLst/>
          </a:prstGeom>
          <a:noFill/>
          <a:ln>
            <a:noFill/>
          </a:ln>
        </p:spPr>
        <p:txBody>
          <a:bodyPr spcFirstLastPara="1" wrap="square" lIns="91425" tIns="91425" rIns="91425" bIns="91425" anchor="t" anchorCtr="0">
            <a:spAutoFit/>
          </a:bodyPr>
          <a:lstStyle/>
          <a:p>
            <a:pPr algn="ctr"/>
            <a:endParaRPr/>
          </a:p>
        </p:txBody>
      </p:sp>
      <p:sp>
        <p:nvSpPr>
          <p:cNvPr id="102" name="Google Shape;67;p13">
            <a:extLst>
              <a:ext uri="{FF2B5EF4-FFF2-40B4-BE49-F238E27FC236}">
                <a16:creationId xmlns:a16="http://schemas.microsoft.com/office/drawing/2014/main" id="{2E908286-27AF-4AA8-B75C-C42030CB85F4}"/>
              </a:ext>
            </a:extLst>
          </p:cNvPr>
          <p:cNvSpPr txBox="1"/>
          <p:nvPr/>
        </p:nvSpPr>
        <p:spPr>
          <a:xfrm>
            <a:off x="6800550" y="2624288"/>
            <a:ext cx="1940400" cy="400200"/>
          </a:xfrm>
          <a:prstGeom prst="rect">
            <a:avLst/>
          </a:prstGeom>
          <a:noFill/>
          <a:ln>
            <a:noFill/>
          </a:ln>
        </p:spPr>
        <p:txBody>
          <a:bodyPr spcFirstLastPara="1" wrap="square" lIns="91425" tIns="91425" rIns="91425" bIns="91425" anchor="t" anchorCtr="0">
            <a:spAutoFit/>
          </a:bodyPr>
          <a:lstStyle/>
          <a:p>
            <a:pPr algn="ctr"/>
            <a:endParaRPr/>
          </a:p>
        </p:txBody>
      </p:sp>
      <p:sp>
        <p:nvSpPr>
          <p:cNvPr id="104" name="Google Shape;69;p13">
            <a:extLst>
              <a:ext uri="{FF2B5EF4-FFF2-40B4-BE49-F238E27FC236}">
                <a16:creationId xmlns:a16="http://schemas.microsoft.com/office/drawing/2014/main" id="{A2DE9168-E55C-0E9A-ACA5-A44010ED77F3}"/>
              </a:ext>
            </a:extLst>
          </p:cNvPr>
          <p:cNvSpPr/>
          <p:nvPr/>
        </p:nvSpPr>
        <p:spPr>
          <a:xfrm>
            <a:off x="346451" y="264990"/>
            <a:ext cx="2429151" cy="488636"/>
          </a:xfrm>
          <a:prstGeom prst="chevron">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solidFill>
                  <a:schemeClr val="dk1"/>
                </a:solidFill>
              </a:rPr>
              <a:t>1) Financial Analysis</a:t>
            </a:r>
            <a:endParaRPr/>
          </a:p>
        </p:txBody>
      </p:sp>
      <p:pic>
        <p:nvPicPr>
          <p:cNvPr id="110" name="Google Shape;72;p14">
            <a:extLst>
              <a:ext uri="{FF2B5EF4-FFF2-40B4-BE49-F238E27FC236}">
                <a16:creationId xmlns:a16="http://schemas.microsoft.com/office/drawing/2014/main" id="{E57B775F-15A2-205F-5CBD-AE00E69C9E93}"/>
              </a:ext>
            </a:extLst>
          </p:cNvPr>
          <p:cNvPicPr preferRelativeResize="0"/>
          <p:nvPr/>
        </p:nvPicPr>
        <p:blipFill>
          <a:blip r:embed="rId3">
            <a:alphaModFix/>
          </a:blip>
          <a:stretch>
            <a:fillRect/>
          </a:stretch>
        </p:blipFill>
        <p:spPr>
          <a:xfrm>
            <a:off x="6812249" y="4935612"/>
            <a:ext cx="2164352" cy="494550"/>
          </a:xfrm>
          <a:prstGeom prst="rect">
            <a:avLst/>
          </a:prstGeom>
          <a:noFill/>
          <a:ln>
            <a:noFill/>
          </a:ln>
        </p:spPr>
      </p:pic>
      <p:pic>
        <p:nvPicPr>
          <p:cNvPr id="3" name="Picture 2" descr="Chart, histogram&#10;&#10;Description automatically generated">
            <a:extLst>
              <a:ext uri="{FF2B5EF4-FFF2-40B4-BE49-F238E27FC236}">
                <a16:creationId xmlns:a16="http://schemas.microsoft.com/office/drawing/2014/main" id="{516FF517-0498-DBAC-FC97-F230E18B4A36}"/>
              </a:ext>
            </a:extLst>
          </p:cNvPr>
          <p:cNvPicPr>
            <a:picLocks noChangeAspect="1"/>
          </p:cNvPicPr>
          <p:nvPr/>
        </p:nvPicPr>
        <p:blipFill>
          <a:blip r:embed="rId4"/>
          <a:stretch>
            <a:fillRect/>
          </a:stretch>
        </p:blipFill>
        <p:spPr>
          <a:xfrm>
            <a:off x="346451" y="1757889"/>
            <a:ext cx="2772095" cy="1714238"/>
          </a:xfrm>
          <a:prstGeom prst="rect">
            <a:avLst/>
          </a:prstGeom>
        </p:spPr>
      </p:pic>
      <p:sp>
        <p:nvSpPr>
          <p:cNvPr id="4" name="TextBox 3">
            <a:extLst>
              <a:ext uri="{FF2B5EF4-FFF2-40B4-BE49-F238E27FC236}">
                <a16:creationId xmlns:a16="http://schemas.microsoft.com/office/drawing/2014/main" id="{17485A50-761B-4354-FDC2-208FAA337FDE}"/>
              </a:ext>
            </a:extLst>
          </p:cNvPr>
          <p:cNvSpPr txBox="1"/>
          <p:nvPr/>
        </p:nvSpPr>
        <p:spPr>
          <a:xfrm>
            <a:off x="1115435" y="3581149"/>
            <a:ext cx="1574470" cy="461665"/>
          </a:xfrm>
          <a:prstGeom prst="rect">
            <a:avLst/>
          </a:prstGeom>
          <a:noFill/>
        </p:spPr>
        <p:txBody>
          <a:bodyPr wrap="none" rtlCol="0">
            <a:spAutoFit/>
          </a:bodyPr>
          <a:lstStyle/>
          <a:p>
            <a:pPr algn="ctr"/>
            <a:r>
              <a:rPr lang="en-US" sz="1200" dirty="0"/>
              <a:t>Geometric Brownian</a:t>
            </a:r>
            <a:br>
              <a:rPr lang="en-US" sz="1200" dirty="0"/>
            </a:br>
            <a:r>
              <a:rPr lang="en-US" sz="1200" dirty="0"/>
              <a:t>Motion (GBM)</a:t>
            </a:r>
          </a:p>
        </p:txBody>
      </p:sp>
      <p:pic>
        <p:nvPicPr>
          <p:cNvPr id="6" name="Picture 5" descr="Chart, histogram&#10;&#10;Description automatically generated">
            <a:extLst>
              <a:ext uri="{FF2B5EF4-FFF2-40B4-BE49-F238E27FC236}">
                <a16:creationId xmlns:a16="http://schemas.microsoft.com/office/drawing/2014/main" id="{DF3C220D-FB27-FE12-7626-7A12CC678C1F}"/>
              </a:ext>
            </a:extLst>
          </p:cNvPr>
          <p:cNvPicPr>
            <a:picLocks noChangeAspect="1"/>
          </p:cNvPicPr>
          <p:nvPr/>
        </p:nvPicPr>
        <p:blipFill>
          <a:blip r:embed="rId5"/>
          <a:stretch>
            <a:fillRect/>
          </a:stretch>
        </p:blipFill>
        <p:spPr>
          <a:xfrm>
            <a:off x="3969251" y="1907076"/>
            <a:ext cx="1940401" cy="1317110"/>
          </a:xfrm>
          <a:prstGeom prst="rect">
            <a:avLst/>
          </a:prstGeom>
        </p:spPr>
      </p:pic>
      <p:sp>
        <p:nvSpPr>
          <p:cNvPr id="28" name="TextBox 27">
            <a:extLst>
              <a:ext uri="{FF2B5EF4-FFF2-40B4-BE49-F238E27FC236}">
                <a16:creationId xmlns:a16="http://schemas.microsoft.com/office/drawing/2014/main" id="{B49BE5F4-BC39-9DD5-60F8-8653ED8A40E7}"/>
              </a:ext>
            </a:extLst>
          </p:cNvPr>
          <p:cNvSpPr txBox="1"/>
          <p:nvPr/>
        </p:nvSpPr>
        <p:spPr>
          <a:xfrm>
            <a:off x="4418878" y="3381727"/>
            <a:ext cx="936474" cy="400110"/>
          </a:xfrm>
          <a:prstGeom prst="rect">
            <a:avLst/>
          </a:prstGeom>
          <a:noFill/>
        </p:spPr>
        <p:txBody>
          <a:bodyPr wrap="none" rtlCol="0">
            <a:spAutoFit/>
          </a:bodyPr>
          <a:lstStyle/>
          <a:p>
            <a:pPr algn="ctr"/>
            <a:r>
              <a:rPr lang="en-US" sz="1000" dirty="0"/>
              <a:t>Results after </a:t>
            </a:r>
          </a:p>
          <a:p>
            <a:pPr algn="ctr"/>
            <a:r>
              <a:rPr lang="en-US" sz="1000" dirty="0"/>
              <a:t>100 days</a:t>
            </a:r>
          </a:p>
        </p:txBody>
      </p:sp>
      <p:cxnSp>
        <p:nvCxnSpPr>
          <p:cNvPr id="8" name="Straight Arrow Connector 7">
            <a:extLst>
              <a:ext uri="{FF2B5EF4-FFF2-40B4-BE49-F238E27FC236}">
                <a16:creationId xmlns:a16="http://schemas.microsoft.com/office/drawing/2014/main" id="{720B86BB-F38D-40DF-C092-7526411CF81B}"/>
              </a:ext>
            </a:extLst>
          </p:cNvPr>
          <p:cNvCxnSpPr>
            <a:cxnSpLocks/>
          </p:cNvCxnSpPr>
          <p:nvPr/>
        </p:nvCxnSpPr>
        <p:spPr>
          <a:xfrm>
            <a:off x="3219182" y="2778251"/>
            <a:ext cx="576000"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5BF22C7-9F36-ED16-4F0D-6E63659E5E82}"/>
              </a:ext>
            </a:extLst>
          </p:cNvPr>
          <p:cNvCxnSpPr>
            <a:cxnSpLocks/>
          </p:cNvCxnSpPr>
          <p:nvPr/>
        </p:nvCxnSpPr>
        <p:spPr>
          <a:xfrm>
            <a:off x="5955372" y="2720299"/>
            <a:ext cx="576000"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765DB94-EE80-650A-47D1-21AA00049B40}"/>
              </a:ext>
            </a:extLst>
          </p:cNvPr>
          <p:cNvSpPr txBox="1"/>
          <p:nvPr/>
        </p:nvSpPr>
        <p:spPr>
          <a:xfrm>
            <a:off x="6577092" y="2396712"/>
            <a:ext cx="2343910" cy="677108"/>
          </a:xfrm>
          <a:prstGeom prst="rect">
            <a:avLst/>
          </a:prstGeom>
          <a:noFill/>
        </p:spPr>
        <p:txBody>
          <a:bodyPr wrap="none" rtlCol="0">
            <a:spAutoFit/>
          </a:bodyPr>
          <a:lstStyle/>
          <a:p>
            <a:pPr algn="ctr"/>
            <a:r>
              <a:rPr lang="en-US" sz="1200" dirty="0"/>
              <a:t>Expected Value for Black coins:</a:t>
            </a:r>
            <a:br>
              <a:rPr lang="en-US" sz="1200" dirty="0"/>
            </a:br>
            <a:r>
              <a:rPr lang="en-US" b="1" dirty="0">
                <a:solidFill>
                  <a:srgbClr val="FF0000"/>
                </a:solidFill>
              </a:rPr>
              <a:t>$0.94</a:t>
            </a:r>
            <a:r>
              <a:rPr lang="en-US" sz="1200" dirty="0"/>
              <a:t> </a:t>
            </a:r>
          </a:p>
          <a:p>
            <a:pPr algn="ctr"/>
            <a:r>
              <a:rPr lang="en-US" sz="1200" dirty="0"/>
              <a:t>Not 1$</a:t>
            </a:r>
          </a:p>
        </p:txBody>
      </p:sp>
      <p:cxnSp>
        <p:nvCxnSpPr>
          <p:cNvPr id="34" name="Straight Arrow Connector 33">
            <a:extLst>
              <a:ext uri="{FF2B5EF4-FFF2-40B4-BE49-F238E27FC236}">
                <a16:creationId xmlns:a16="http://schemas.microsoft.com/office/drawing/2014/main" id="{0D838B2E-F3E5-B8C8-225A-886BDAE6022A}"/>
              </a:ext>
            </a:extLst>
          </p:cNvPr>
          <p:cNvCxnSpPr>
            <a:cxnSpLocks/>
          </p:cNvCxnSpPr>
          <p:nvPr/>
        </p:nvCxnSpPr>
        <p:spPr>
          <a:xfrm>
            <a:off x="7783830" y="3224186"/>
            <a:ext cx="0" cy="65058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B087BB9-021C-12E7-DE74-009A147872A0}"/>
              </a:ext>
            </a:extLst>
          </p:cNvPr>
          <p:cNvSpPr txBox="1"/>
          <p:nvPr/>
        </p:nvSpPr>
        <p:spPr>
          <a:xfrm>
            <a:off x="7035075" y="4025136"/>
            <a:ext cx="1497526" cy="492443"/>
          </a:xfrm>
          <a:prstGeom prst="rect">
            <a:avLst/>
          </a:prstGeom>
          <a:noFill/>
        </p:spPr>
        <p:txBody>
          <a:bodyPr wrap="none" rtlCol="0">
            <a:spAutoFit/>
          </a:bodyPr>
          <a:lstStyle/>
          <a:p>
            <a:pPr algn="ctr"/>
            <a:r>
              <a:rPr lang="en-US" sz="1200" dirty="0"/>
              <a:t>Ad-hoc mechanism</a:t>
            </a:r>
          </a:p>
          <a:p>
            <a:pPr algn="ctr"/>
            <a:r>
              <a:rPr lang="en-US" sz="1200" dirty="0"/>
              <a:t>for </a:t>
            </a:r>
            <a:r>
              <a:rPr lang="en-US" b="1" dirty="0">
                <a:solidFill>
                  <a:srgbClr val="FF0000"/>
                </a:solidFill>
              </a:rPr>
              <a:t>stabilization</a:t>
            </a:r>
          </a:p>
        </p:txBody>
      </p:sp>
    </p:spTree>
    <p:extLst>
      <p:ext uri="{BB962C8B-B14F-4D97-AF65-F5344CB8AC3E}">
        <p14:creationId xmlns:p14="http://schemas.microsoft.com/office/powerpoint/2010/main" val="4105327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05"/>
        <p:cNvGrpSpPr/>
        <p:nvPr/>
      </p:nvGrpSpPr>
      <p:grpSpPr>
        <a:xfrm>
          <a:off x="0" y="0"/>
          <a:ext cx="0" cy="0"/>
          <a:chOff x="0" y="0"/>
          <a:chExt cx="0" cy="0"/>
        </a:xfrm>
      </p:grpSpPr>
      <p:pic>
        <p:nvPicPr>
          <p:cNvPr id="89" name="Google Shape;54;p13">
            <a:extLst>
              <a:ext uri="{FF2B5EF4-FFF2-40B4-BE49-F238E27FC236}">
                <a16:creationId xmlns:a16="http://schemas.microsoft.com/office/drawing/2014/main" id="{BF4B0DD9-5D79-F659-F963-87563E871BEA}"/>
              </a:ext>
            </a:extLst>
          </p:cNvPr>
          <p:cNvPicPr preferRelativeResize="0"/>
          <p:nvPr/>
        </p:nvPicPr>
        <p:blipFill>
          <a:blip r:embed="rId3">
            <a:alphaModFix/>
          </a:blip>
          <a:stretch>
            <a:fillRect/>
          </a:stretch>
        </p:blipFill>
        <p:spPr>
          <a:xfrm>
            <a:off x="1711401" y="1540251"/>
            <a:ext cx="2926401" cy="2899454"/>
          </a:xfrm>
          <a:prstGeom prst="rect">
            <a:avLst/>
          </a:prstGeom>
          <a:noFill/>
          <a:ln>
            <a:noFill/>
          </a:ln>
        </p:spPr>
      </p:pic>
      <p:sp>
        <p:nvSpPr>
          <p:cNvPr id="90" name="Google Shape;55;p13">
            <a:extLst>
              <a:ext uri="{FF2B5EF4-FFF2-40B4-BE49-F238E27FC236}">
                <a16:creationId xmlns:a16="http://schemas.microsoft.com/office/drawing/2014/main" id="{AC39F8F2-88CD-8449-3814-067D881D6D7D}"/>
              </a:ext>
            </a:extLst>
          </p:cNvPr>
          <p:cNvSpPr/>
          <p:nvPr/>
        </p:nvSpPr>
        <p:spPr>
          <a:xfrm>
            <a:off x="242225" y="2431900"/>
            <a:ext cx="1284600" cy="1389000"/>
          </a:xfrm>
          <a:prstGeom prst="foldedCorner">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91" name="Google Shape;56;p13">
            <a:extLst>
              <a:ext uri="{FF2B5EF4-FFF2-40B4-BE49-F238E27FC236}">
                <a16:creationId xmlns:a16="http://schemas.microsoft.com/office/drawing/2014/main" id="{C86EAB9D-3423-2725-4906-4A1EE64B7778}"/>
              </a:ext>
            </a:extLst>
          </p:cNvPr>
          <p:cNvPicPr preferRelativeResize="0"/>
          <p:nvPr/>
        </p:nvPicPr>
        <p:blipFill>
          <a:blip r:embed="rId4">
            <a:alphaModFix/>
          </a:blip>
          <a:stretch>
            <a:fillRect/>
          </a:stretch>
        </p:blipFill>
        <p:spPr>
          <a:xfrm>
            <a:off x="372200" y="3151100"/>
            <a:ext cx="491424" cy="245712"/>
          </a:xfrm>
          <a:prstGeom prst="rect">
            <a:avLst/>
          </a:prstGeom>
          <a:noFill/>
          <a:ln>
            <a:noFill/>
          </a:ln>
        </p:spPr>
      </p:pic>
      <p:pic>
        <p:nvPicPr>
          <p:cNvPr id="92" name="Google Shape;57;p13">
            <a:extLst>
              <a:ext uri="{FF2B5EF4-FFF2-40B4-BE49-F238E27FC236}">
                <a16:creationId xmlns:a16="http://schemas.microsoft.com/office/drawing/2014/main" id="{DE02D504-D79C-9D37-20E1-A95395344889}"/>
              </a:ext>
            </a:extLst>
          </p:cNvPr>
          <p:cNvPicPr preferRelativeResize="0"/>
          <p:nvPr/>
        </p:nvPicPr>
        <p:blipFill>
          <a:blip r:embed="rId5">
            <a:alphaModFix/>
          </a:blip>
          <a:stretch>
            <a:fillRect/>
          </a:stretch>
        </p:blipFill>
        <p:spPr>
          <a:xfrm>
            <a:off x="267264" y="2794001"/>
            <a:ext cx="701301" cy="305999"/>
          </a:xfrm>
          <a:prstGeom prst="rect">
            <a:avLst/>
          </a:prstGeom>
          <a:noFill/>
          <a:ln>
            <a:noFill/>
          </a:ln>
        </p:spPr>
      </p:pic>
      <p:pic>
        <p:nvPicPr>
          <p:cNvPr id="93" name="Google Shape;58;p13">
            <a:extLst>
              <a:ext uri="{FF2B5EF4-FFF2-40B4-BE49-F238E27FC236}">
                <a16:creationId xmlns:a16="http://schemas.microsoft.com/office/drawing/2014/main" id="{9909D366-1E0C-15B9-0D09-48122D108AA1}"/>
              </a:ext>
            </a:extLst>
          </p:cNvPr>
          <p:cNvPicPr preferRelativeResize="0"/>
          <p:nvPr/>
        </p:nvPicPr>
        <p:blipFill>
          <a:blip r:embed="rId6">
            <a:alphaModFix/>
          </a:blip>
          <a:stretch>
            <a:fillRect/>
          </a:stretch>
        </p:blipFill>
        <p:spPr>
          <a:xfrm>
            <a:off x="991363" y="2726875"/>
            <a:ext cx="400200" cy="400200"/>
          </a:xfrm>
          <a:prstGeom prst="rect">
            <a:avLst/>
          </a:prstGeom>
          <a:noFill/>
          <a:ln>
            <a:noFill/>
          </a:ln>
        </p:spPr>
      </p:pic>
      <p:pic>
        <p:nvPicPr>
          <p:cNvPr id="94" name="Google Shape;59;p13">
            <a:extLst>
              <a:ext uri="{FF2B5EF4-FFF2-40B4-BE49-F238E27FC236}">
                <a16:creationId xmlns:a16="http://schemas.microsoft.com/office/drawing/2014/main" id="{23901849-196E-EE0B-B5CD-99716EEB0617}"/>
              </a:ext>
            </a:extLst>
          </p:cNvPr>
          <p:cNvPicPr preferRelativeResize="0"/>
          <p:nvPr/>
        </p:nvPicPr>
        <p:blipFill>
          <a:blip r:embed="rId7">
            <a:alphaModFix/>
          </a:blip>
          <a:stretch>
            <a:fillRect/>
          </a:stretch>
        </p:blipFill>
        <p:spPr>
          <a:xfrm>
            <a:off x="731525" y="3447900"/>
            <a:ext cx="306000" cy="306000"/>
          </a:xfrm>
          <a:prstGeom prst="rect">
            <a:avLst/>
          </a:prstGeom>
          <a:noFill/>
          <a:ln>
            <a:noFill/>
          </a:ln>
        </p:spPr>
      </p:pic>
      <p:pic>
        <p:nvPicPr>
          <p:cNvPr id="95" name="Google Shape;60;p13">
            <a:extLst>
              <a:ext uri="{FF2B5EF4-FFF2-40B4-BE49-F238E27FC236}">
                <a16:creationId xmlns:a16="http://schemas.microsoft.com/office/drawing/2014/main" id="{205934AB-0B26-83FF-9D90-5DC41E38C43F}"/>
              </a:ext>
            </a:extLst>
          </p:cNvPr>
          <p:cNvPicPr preferRelativeResize="0"/>
          <p:nvPr/>
        </p:nvPicPr>
        <p:blipFill>
          <a:blip r:embed="rId8">
            <a:alphaModFix/>
          </a:blip>
          <a:stretch>
            <a:fillRect/>
          </a:stretch>
        </p:blipFill>
        <p:spPr>
          <a:xfrm>
            <a:off x="4413623" y="2375198"/>
            <a:ext cx="306012" cy="400200"/>
          </a:xfrm>
          <a:prstGeom prst="rect">
            <a:avLst/>
          </a:prstGeom>
          <a:noFill/>
          <a:ln>
            <a:noFill/>
          </a:ln>
        </p:spPr>
      </p:pic>
      <p:pic>
        <p:nvPicPr>
          <p:cNvPr id="96" name="Google Shape;61;p13">
            <a:extLst>
              <a:ext uri="{FF2B5EF4-FFF2-40B4-BE49-F238E27FC236}">
                <a16:creationId xmlns:a16="http://schemas.microsoft.com/office/drawing/2014/main" id="{6D0D4913-A488-F587-6092-724D7E1F9994}"/>
              </a:ext>
            </a:extLst>
          </p:cNvPr>
          <p:cNvPicPr preferRelativeResize="0"/>
          <p:nvPr/>
        </p:nvPicPr>
        <p:blipFill>
          <a:blip r:embed="rId9">
            <a:alphaModFix/>
          </a:blip>
          <a:stretch>
            <a:fillRect/>
          </a:stretch>
        </p:blipFill>
        <p:spPr>
          <a:xfrm>
            <a:off x="4413626" y="3791450"/>
            <a:ext cx="295849" cy="386590"/>
          </a:xfrm>
          <a:prstGeom prst="rect">
            <a:avLst/>
          </a:prstGeom>
          <a:noFill/>
          <a:ln>
            <a:noFill/>
          </a:ln>
        </p:spPr>
      </p:pic>
      <p:cxnSp>
        <p:nvCxnSpPr>
          <p:cNvPr id="97" name="Google Shape;62;p13">
            <a:extLst>
              <a:ext uri="{FF2B5EF4-FFF2-40B4-BE49-F238E27FC236}">
                <a16:creationId xmlns:a16="http://schemas.microsoft.com/office/drawing/2014/main" id="{85409103-ADCF-5FC0-731D-283DF6293117}"/>
              </a:ext>
            </a:extLst>
          </p:cNvPr>
          <p:cNvCxnSpPr/>
          <p:nvPr/>
        </p:nvCxnSpPr>
        <p:spPr>
          <a:xfrm>
            <a:off x="3745663" y="2565925"/>
            <a:ext cx="565200" cy="14100"/>
          </a:xfrm>
          <a:prstGeom prst="straightConnector1">
            <a:avLst/>
          </a:prstGeom>
          <a:noFill/>
          <a:ln w="28575" cap="flat" cmpd="sng">
            <a:solidFill>
              <a:schemeClr val="dk2"/>
            </a:solidFill>
            <a:prstDash val="solid"/>
            <a:round/>
            <a:headEnd type="none" w="med" len="med"/>
            <a:tailEnd type="triangle" w="med" len="med"/>
          </a:ln>
        </p:spPr>
      </p:cxnSp>
      <p:sp>
        <p:nvSpPr>
          <p:cNvPr id="98" name="Google Shape;63;p13">
            <a:extLst>
              <a:ext uri="{FF2B5EF4-FFF2-40B4-BE49-F238E27FC236}">
                <a16:creationId xmlns:a16="http://schemas.microsoft.com/office/drawing/2014/main" id="{F4076B48-44FC-D0B4-81E1-8F7B9CC49107}"/>
              </a:ext>
            </a:extLst>
          </p:cNvPr>
          <p:cNvSpPr txBox="1"/>
          <p:nvPr/>
        </p:nvSpPr>
        <p:spPr>
          <a:xfrm>
            <a:off x="4822363" y="2344438"/>
            <a:ext cx="947400" cy="492600"/>
          </a:xfrm>
          <a:prstGeom prst="rect">
            <a:avLst/>
          </a:prstGeom>
          <a:noFill/>
          <a:ln>
            <a:noFill/>
          </a:ln>
        </p:spPr>
        <p:txBody>
          <a:bodyPr spcFirstLastPara="1" wrap="square" lIns="91425" tIns="91425" rIns="91425" bIns="91425" anchor="t" anchorCtr="0">
            <a:spAutoFit/>
          </a:bodyPr>
          <a:lstStyle/>
          <a:p>
            <a:r>
              <a:rPr lang="en" sz="1000"/>
              <a:t>Black Coin</a:t>
            </a:r>
            <a:br>
              <a:rPr lang="en" sz="1000"/>
            </a:br>
            <a:r>
              <a:rPr lang="en" sz="1000"/>
              <a:t>(Peg)</a:t>
            </a:r>
            <a:endParaRPr sz="1000"/>
          </a:p>
        </p:txBody>
      </p:sp>
      <p:sp>
        <p:nvSpPr>
          <p:cNvPr id="99" name="Google Shape;64;p13">
            <a:extLst>
              <a:ext uri="{FF2B5EF4-FFF2-40B4-BE49-F238E27FC236}">
                <a16:creationId xmlns:a16="http://schemas.microsoft.com/office/drawing/2014/main" id="{D7E111AB-9B36-87F9-1F20-34DF81F0CCB8}"/>
              </a:ext>
            </a:extLst>
          </p:cNvPr>
          <p:cNvSpPr txBox="1"/>
          <p:nvPr/>
        </p:nvSpPr>
        <p:spPr>
          <a:xfrm>
            <a:off x="4822363" y="3753888"/>
            <a:ext cx="1174200" cy="492600"/>
          </a:xfrm>
          <a:prstGeom prst="rect">
            <a:avLst/>
          </a:prstGeom>
          <a:noFill/>
          <a:ln>
            <a:noFill/>
          </a:ln>
        </p:spPr>
        <p:txBody>
          <a:bodyPr spcFirstLastPara="1" wrap="square" lIns="91425" tIns="91425" rIns="91425" bIns="91425" anchor="t" anchorCtr="0">
            <a:spAutoFit/>
          </a:bodyPr>
          <a:lstStyle/>
          <a:p>
            <a:r>
              <a:rPr lang="en" sz="1000"/>
              <a:t>Red Coin</a:t>
            </a:r>
            <a:br>
              <a:rPr lang="en" sz="1000"/>
            </a:br>
            <a:r>
              <a:rPr lang="en" sz="1000"/>
              <a:t>(Risk Absorber)</a:t>
            </a:r>
            <a:endParaRPr sz="1000"/>
          </a:p>
        </p:txBody>
      </p:sp>
      <p:pic>
        <p:nvPicPr>
          <p:cNvPr id="100" name="Google Shape;65;p13">
            <a:extLst>
              <a:ext uri="{FF2B5EF4-FFF2-40B4-BE49-F238E27FC236}">
                <a16:creationId xmlns:a16="http://schemas.microsoft.com/office/drawing/2014/main" id="{350416E1-C91B-7F9C-9C12-8D41AF633D0D}"/>
              </a:ext>
            </a:extLst>
          </p:cNvPr>
          <p:cNvPicPr preferRelativeResize="0"/>
          <p:nvPr/>
        </p:nvPicPr>
        <p:blipFill>
          <a:blip r:embed="rId10">
            <a:alphaModFix/>
          </a:blip>
          <a:stretch>
            <a:fillRect/>
          </a:stretch>
        </p:blipFill>
        <p:spPr>
          <a:xfrm>
            <a:off x="945751" y="3028226"/>
            <a:ext cx="491413" cy="491433"/>
          </a:xfrm>
          <a:prstGeom prst="rect">
            <a:avLst/>
          </a:prstGeom>
          <a:noFill/>
          <a:ln>
            <a:noFill/>
          </a:ln>
        </p:spPr>
      </p:pic>
      <p:sp>
        <p:nvSpPr>
          <p:cNvPr id="101" name="Google Shape;66;p13">
            <a:extLst>
              <a:ext uri="{FF2B5EF4-FFF2-40B4-BE49-F238E27FC236}">
                <a16:creationId xmlns:a16="http://schemas.microsoft.com/office/drawing/2014/main" id="{D9C11578-6D1C-0B25-60F0-41062A25A4A3}"/>
              </a:ext>
            </a:extLst>
          </p:cNvPr>
          <p:cNvSpPr txBox="1"/>
          <p:nvPr/>
        </p:nvSpPr>
        <p:spPr>
          <a:xfrm>
            <a:off x="6686650" y="1934675"/>
            <a:ext cx="1940400" cy="400200"/>
          </a:xfrm>
          <a:prstGeom prst="rect">
            <a:avLst/>
          </a:prstGeom>
          <a:noFill/>
          <a:ln>
            <a:noFill/>
          </a:ln>
        </p:spPr>
        <p:txBody>
          <a:bodyPr spcFirstLastPara="1" wrap="square" lIns="91425" tIns="91425" rIns="91425" bIns="91425" anchor="t" anchorCtr="0">
            <a:spAutoFit/>
          </a:bodyPr>
          <a:lstStyle/>
          <a:p>
            <a:pPr algn="ctr"/>
            <a:endParaRPr/>
          </a:p>
        </p:txBody>
      </p:sp>
      <p:sp>
        <p:nvSpPr>
          <p:cNvPr id="102" name="Google Shape;67;p13">
            <a:extLst>
              <a:ext uri="{FF2B5EF4-FFF2-40B4-BE49-F238E27FC236}">
                <a16:creationId xmlns:a16="http://schemas.microsoft.com/office/drawing/2014/main" id="{2E908286-27AF-4AA8-B75C-C42030CB85F4}"/>
              </a:ext>
            </a:extLst>
          </p:cNvPr>
          <p:cNvSpPr txBox="1"/>
          <p:nvPr/>
        </p:nvSpPr>
        <p:spPr>
          <a:xfrm>
            <a:off x="6800550" y="2624288"/>
            <a:ext cx="1940400" cy="400200"/>
          </a:xfrm>
          <a:prstGeom prst="rect">
            <a:avLst/>
          </a:prstGeom>
          <a:noFill/>
          <a:ln>
            <a:noFill/>
          </a:ln>
        </p:spPr>
        <p:txBody>
          <a:bodyPr spcFirstLastPara="1" wrap="square" lIns="91425" tIns="91425" rIns="91425" bIns="91425" anchor="t" anchorCtr="0">
            <a:spAutoFit/>
          </a:bodyPr>
          <a:lstStyle/>
          <a:p>
            <a:pPr algn="ctr"/>
            <a:endParaRPr/>
          </a:p>
        </p:txBody>
      </p:sp>
      <p:cxnSp>
        <p:nvCxnSpPr>
          <p:cNvPr id="103" name="Google Shape;68;p13">
            <a:extLst>
              <a:ext uri="{FF2B5EF4-FFF2-40B4-BE49-F238E27FC236}">
                <a16:creationId xmlns:a16="http://schemas.microsoft.com/office/drawing/2014/main" id="{92C9A189-BF5D-E5E8-AC7F-B5B4B03C66DC}"/>
              </a:ext>
            </a:extLst>
          </p:cNvPr>
          <p:cNvCxnSpPr/>
          <p:nvPr/>
        </p:nvCxnSpPr>
        <p:spPr>
          <a:xfrm>
            <a:off x="3745663" y="4005463"/>
            <a:ext cx="565200" cy="14100"/>
          </a:xfrm>
          <a:prstGeom prst="straightConnector1">
            <a:avLst/>
          </a:prstGeom>
          <a:noFill/>
          <a:ln w="28575" cap="flat" cmpd="sng">
            <a:solidFill>
              <a:schemeClr val="dk2"/>
            </a:solidFill>
            <a:prstDash val="solid"/>
            <a:round/>
            <a:headEnd type="none" w="med" len="med"/>
            <a:tailEnd type="triangle" w="med" len="med"/>
          </a:ln>
        </p:spPr>
      </p:cxnSp>
      <p:sp>
        <p:nvSpPr>
          <p:cNvPr id="104" name="Google Shape;69;p13">
            <a:extLst>
              <a:ext uri="{FF2B5EF4-FFF2-40B4-BE49-F238E27FC236}">
                <a16:creationId xmlns:a16="http://schemas.microsoft.com/office/drawing/2014/main" id="{A2DE9168-E55C-0E9A-ACA5-A44010ED77F3}"/>
              </a:ext>
            </a:extLst>
          </p:cNvPr>
          <p:cNvSpPr/>
          <p:nvPr/>
        </p:nvSpPr>
        <p:spPr>
          <a:xfrm>
            <a:off x="6322675" y="2266350"/>
            <a:ext cx="2476200" cy="615600"/>
          </a:xfrm>
          <a:prstGeom prst="chevron">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solidFill>
                  <a:schemeClr val="dk1"/>
                </a:solidFill>
              </a:rPr>
              <a:t>1) Financial Analysis</a:t>
            </a:r>
            <a:endParaRPr/>
          </a:p>
        </p:txBody>
      </p:sp>
      <p:sp>
        <p:nvSpPr>
          <p:cNvPr id="105" name="Google Shape;70;p13">
            <a:extLst>
              <a:ext uri="{FF2B5EF4-FFF2-40B4-BE49-F238E27FC236}">
                <a16:creationId xmlns:a16="http://schemas.microsoft.com/office/drawing/2014/main" id="{CD28D2A6-63B7-D472-31C0-44040C3BF0C9}"/>
              </a:ext>
            </a:extLst>
          </p:cNvPr>
          <p:cNvSpPr/>
          <p:nvPr/>
        </p:nvSpPr>
        <p:spPr>
          <a:xfrm>
            <a:off x="6301375" y="3255313"/>
            <a:ext cx="2600400" cy="615600"/>
          </a:xfrm>
          <a:prstGeom prst="chevron">
            <a:avLst>
              <a:gd name="adj"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solidFill>
                  <a:schemeClr val="dk1"/>
                </a:solidFill>
              </a:rPr>
              <a:t>2) Design Landscape</a:t>
            </a:r>
            <a:endParaRPr/>
          </a:p>
        </p:txBody>
      </p:sp>
      <p:sp>
        <p:nvSpPr>
          <p:cNvPr id="106" name="Google Shape;71;p13">
            <a:extLst>
              <a:ext uri="{FF2B5EF4-FFF2-40B4-BE49-F238E27FC236}">
                <a16:creationId xmlns:a16="http://schemas.microsoft.com/office/drawing/2014/main" id="{CECD7AC6-72B4-9EFD-0B79-6CAB0A446793}"/>
              </a:ext>
            </a:extLst>
          </p:cNvPr>
          <p:cNvSpPr/>
          <p:nvPr/>
        </p:nvSpPr>
        <p:spPr>
          <a:xfrm>
            <a:off x="7307325" y="4244300"/>
            <a:ext cx="1174200" cy="565200"/>
          </a:xfrm>
          <a:prstGeom prst="cloudCallout">
            <a:avLst>
              <a:gd name="adj1" fmla="val -79905"/>
              <a:gd name="adj2" fmla="val -1064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 sz="900"/>
              <a:t>Beyond Liquidation</a:t>
            </a:r>
            <a:endParaRPr sz="900"/>
          </a:p>
        </p:txBody>
      </p:sp>
      <p:cxnSp>
        <p:nvCxnSpPr>
          <p:cNvPr id="107" name="Google Shape;72;p13">
            <a:extLst>
              <a:ext uri="{FF2B5EF4-FFF2-40B4-BE49-F238E27FC236}">
                <a16:creationId xmlns:a16="http://schemas.microsoft.com/office/drawing/2014/main" id="{5D659273-0A3F-D69E-FECD-0ED5C30D1A50}"/>
              </a:ext>
            </a:extLst>
          </p:cNvPr>
          <p:cNvCxnSpPr/>
          <p:nvPr/>
        </p:nvCxnSpPr>
        <p:spPr>
          <a:xfrm>
            <a:off x="5927950" y="1843325"/>
            <a:ext cx="10500" cy="2525100"/>
          </a:xfrm>
          <a:prstGeom prst="straightConnector1">
            <a:avLst/>
          </a:prstGeom>
          <a:noFill/>
          <a:ln w="38100" cap="flat" cmpd="sng">
            <a:solidFill>
              <a:schemeClr val="dk2"/>
            </a:solidFill>
            <a:prstDash val="solid"/>
            <a:round/>
            <a:headEnd type="none" w="med" len="med"/>
            <a:tailEnd type="none" w="med" len="med"/>
          </a:ln>
        </p:spPr>
      </p:cxnSp>
      <p:sp>
        <p:nvSpPr>
          <p:cNvPr id="108" name="Google Shape;73;p13">
            <a:extLst>
              <a:ext uri="{FF2B5EF4-FFF2-40B4-BE49-F238E27FC236}">
                <a16:creationId xmlns:a16="http://schemas.microsoft.com/office/drawing/2014/main" id="{5ACCDD23-9A8C-3FF4-B460-EBF15F969987}"/>
              </a:ext>
            </a:extLst>
          </p:cNvPr>
          <p:cNvSpPr/>
          <p:nvPr/>
        </p:nvSpPr>
        <p:spPr>
          <a:xfrm>
            <a:off x="1626375" y="2933050"/>
            <a:ext cx="491400" cy="386700"/>
          </a:xfrm>
          <a:prstGeom prst="mathEqual">
            <a:avLst>
              <a:gd name="adj1" fmla="val 23520"/>
              <a:gd name="adj2" fmla="val 1176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10" name="Google Shape;72;p14">
            <a:extLst>
              <a:ext uri="{FF2B5EF4-FFF2-40B4-BE49-F238E27FC236}">
                <a16:creationId xmlns:a16="http://schemas.microsoft.com/office/drawing/2014/main" id="{E57B775F-15A2-205F-5CBD-AE00E69C9E93}"/>
              </a:ext>
            </a:extLst>
          </p:cNvPr>
          <p:cNvPicPr preferRelativeResize="0"/>
          <p:nvPr/>
        </p:nvPicPr>
        <p:blipFill>
          <a:blip r:embed="rId11">
            <a:alphaModFix/>
          </a:blip>
          <a:stretch>
            <a:fillRect/>
          </a:stretch>
        </p:blipFill>
        <p:spPr>
          <a:xfrm>
            <a:off x="6812249" y="4935612"/>
            <a:ext cx="2164352" cy="494550"/>
          </a:xfrm>
          <a:prstGeom prst="rect">
            <a:avLst/>
          </a:prstGeom>
          <a:noFill/>
          <a:ln>
            <a:noFill/>
          </a:ln>
        </p:spPr>
      </p:pic>
    </p:spTree>
    <p:extLst>
      <p:ext uri="{BB962C8B-B14F-4D97-AF65-F5344CB8AC3E}">
        <p14:creationId xmlns:p14="http://schemas.microsoft.com/office/powerpoint/2010/main" val="4236871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4"/>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lvl="0"/>
            <a:r>
              <a:rPr lang="en-US" dirty="0"/>
              <a:t>Thesis Statement</a:t>
            </a:r>
            <a:endParaRPr dirty="0"/>
          </a:p>
        </p:txBody>
      </p:sp>
      <p:sp>
        <p:nvSpPr>
          <p:cNvPr id="714" name="Google Shape;714;p64"/>
          <p:cNvSpPr txBox="1">
            <a:spLocks noGrp="1"/>
          </p:cNvSpPr>
          <p:nvPr>
            <p:ph type="body" idx="1"/>
          </p:nvPr>
        </p:nvSpPr>
        <p:spPr>
          <a:xfrm>
            <a:off x="402850" y="1803328"/>
            <a:ext cx="8520600" cy="3482104"/>
          </a:xfrm>
          <a:prstGeom prst="rect">
            <a:avLst/>
          </a:prstGeom>
        </p:spPr>
        <p:txBody>
          <a:bodyPr spcFirstLastPara="1" wrap="square" lIns="91425" tIns="91425" rIns="91425" bIns="91425" anchor="t" anchorCtr="0">
            <a:normAutofit/>
          </a:bodyPr>
          <a:lstStyle/>
          <a:p>
            <a:r>
              <a:rPr lang="en-US" sz="1600" dirty="0"/>
              <a:t>Similar to cloud services for developers</a:t>
            </a:r>
            <a:br>
              <a:rPr lang="en-US" sz="1600" dirty="0"/>
            </a:br>
            <a:endParaRPr lang="en-US" sz="1600" dirty="0"/>
          </a:p>
          <a:p>
            <a:r>
              <a:rPr lang="en-US" sz="1600" dirty="0"/>
              <a:t>But there are </a:t>
            </a:r>
            <a:r>
              <a:rPr lang="en-US" sz="1600" b="1" dirty="0">
                <a:solidFill>
                  <a:srgbClr val="FF0000"/>
                </a:solidFill>
              </a:rPr>
              <a:t>some nuances</a:t>
            </a:r>
            <a:br>
              <a:rPr lang="en-US" sz="1600" dirty="0"/>
            </a:br>
            <a:endParaRPr lang="en-US" sz="1600" dirty="0"/>
          </a:p>
          <a:p>
            <a:r>
              <a:rPr lang="en-US" sz="1600" dirty="0"/>
              <a:t>Shed light in some of them:</a:t>
            </a:r>
            <a:br>
              <a:rPr lang="en-US" sz="1600" dirty="0"/>
            </a:br>
            <a:endParaRPr lang="en-US" sz="1300" dirty="0"/>
          </a:p>
          <a:p>
            <a:pPr lvl="1"/>
            <a:r>
              <a:rPr lang="en-US" sz="1450" dirty="0"/>
              <a:t>Immutable smart contracts</a:t>
            </a:r>
          </a:p>
          <a:p>
            <a:pPr lvl="1"/>
            <a:r>
              <a:rPr lang="en-US" sz="1450" dirty="0"/>
              <a:t>Don’t have access to real world data</a:t>
            </a:r>
          </a:p>
          <a:p>
            <a:pPr lvl="1"/>
            <a:r>
              <a:rPr lang="en-US" sz="1450" dirty="0"/>
              <a:t>Payments are different</a:t>
            </a:r>
          </a:p>
        </p:txBody>
      </p:sp>
      <p:pic>
        <p:nvPicPr>
          <p:cNvPr id="4" name="Google Shape;72;p14">
            <a:extLst>
              <a:ext uri="{FF2B5EF4-FFF2-40B4-BE49-F238E27FC236}">
                <a16:creationId xmlns:a16="http://schemas.microsoft.com/office/drawing/2014/main" id="{AC452105-3676-DAC8-32B5-3589C60354B0}"/>
              </a:ext>
            </a:extLst>
          </p:cNvPr>
          <p:cNvPicPr preferRelativeResize="0"/>
          <p:nvPr/>
        </p:nvPicPr>
        <p:blipFill>
          <a:blip r:embed="rId3">
            <a:alphaModFix/>
          </a:blip>
          <a:stretch>
            <a:fillRect/>
          </a:stretch>
        </p:blipFill>
        <p:spPr>
          <a:xfrm>
            <a:off x="6759100" y="4850833"/>
            <a:ext cx="2164352" cy="494550"/>
          </a:xfrm>
          <a:prstGeom prst="rect">
            <a:avLst/>
          </a:prstGeom>
          <a:noFill/>
          <a:ln>
            <a:noFill/>
          </a:ln>
        </p:spPr>
      </p:pic>
    </p:spTree>
    <p:extLst>
      <p:ext uri="{BB962C8B-B14F-4D97-AF65-F5344CB8AC3E}">
        <p14:creationId xmlns:p14="http://schemas.microsoft.com/office/powerpoint/2010/main" val="15115471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736" y="2485240"/>
            <a:ext cx="7196363" cy="1366670"/>
          </a:xfrm>
        </p:spPr>
        <p:txBody>
          <a:bodyPr>
            <a:noAutofit/>
          </a:bodyPr>
          <a:lstStyle/>
          <a:p>
            <a:r>
              <a:rPr lang="en-US" sz="4400" dirty="0"/>
              <a:t>Conclusion</a:t>
            </a:r>
          </a:p>
        </p:txBody>
      </p:sp>
      <p:sp>
        <p:nvSpPr>
          <p:cNvPr id="4" name="Slide Number Placeholder 3"/>
          <p:cNvSpPr>
            <a:spLocks noGrp="1"/>
          </p:cNvSpPr>
          <p:nvPr>
            <p:ph type="sldNum" sz="quarter" idx="12"/>
          </p:nvPr>
        </p:nvSpPr>
        <p:spPr/>
        <p:txBody>
          <a:bodyPr/>
          <a:lstStyle/>
          <a:p>
            <a:fld id="{D57F1E4F-1CFF-5643-939E-217C01CDF565}" type="slidenum">
              <a:rPr lang="en-US" smtClean="0"/>
              <a:pPr/>
              <a:t>50</a:t>
            </a:fld>
            <a:endParaRPr lang="en-US"/>
          </a:p>
        </p:txBody>
      </p:sp>
      <p:sp>
        <p:nvSpPr>
          <p:cNvPr id="6" name="Rectangle 5">
            <a:extLst>
              <a:ext uri="{FF2B5EF4-FFF2-40B4-BE49-F238E27FC236}">
                <a16:creationId xmlns:a16="http://schemas.microsoft.com/office/drawing/2014/main" id="{76E1D6E4-2E27-2CB2-BCE1-2E9623B6B479}"/>
              </a:ext>
            </a:extLst>
          </p:cNvPr>
          <p:cNvSpPr/>
          <p:nvPr/>
        </p:nvSpPr>
        <p:spPr>
          <a:xfrm>
            <a:off x="4468339" y="2703612"/>
            <a:ext cx="226344" cy="271934"/>
          </a:xfrm>
          <a:prstGeom prst="rect">
            <a:avLst/>
          </a:prstGeom>
        </p:spPr>
        <p:txBody>
          <a:bodyPr wrap="none">
            <a:spAutoFit/>
          </a:bodyPr>
          <a:lstStyle/>
          <a:p>
            <a:r>
              <a:rPr lang="en-CA" sz="1167" dirty="0"/>
              <a:t> </a:t>
            </a:r>
            <a:endParaRPr lang="en-US" sz="1167" dirty="0"/>
          </a:p>
        </p:txBody>
      </p:sp>
      <p:sp>
        <p:nvSpPr>
          <p:cNvPr id="5" name="TextBox 4">
            <a:extLst>
              <a:ext uri="{FF2B5EF4-FFF2-40B4-BE49-F238E27FC236}">
                <a16:creationId xmlns:a16="http://schemas.microsoft.com/office/drawing/2014/main" id="{C5935F91-4CCD-9FAB-3312-1E18951C041A}"/>
              </a:ext>
            </a:extLst>
          </p:cNvPr>
          <p:cNvSpPr txBox="1"/>
          <p:nvPr/>
        </p:nvSpPr>
        <p:spPr>
          <a:xfrm>
            <a:off x="2098459" y="4587641"/>
            <a:ext cx="3643946" cy="400110"/>
          </a:xfrm>
          <a:prstGeom prst="rect">
            <a:avLst/>
          </a:prstGeom>
          <a:noFill/>
        </p:spPr>
        <p:txBody>
          <a:bodyPr wrap="none" rtlCol="0">
            <a:spAutoFit/>
          </a:bodyPr>
          <a:lstStyle/>
          <a:p>
            <a:r>
              <a:rPr lang="en-US" sz="2000" b="1" dirty="0">
                <a:solidFill>
                  <a:schemeClr val="bg1"/>
                </a:solidFill>
              </a:rPr>
              <a:t>Take-Aways from this thesis</a:t>
            </a:r>
          </a:p>
        </p:txBody>
      </p:sp>
    </p:spTree>
    <p:extLst>
      <p:ext uri="{BB962C8B-B14F-4D97-AF65-F5344CB8AC3E}">
        <p14:creationId xmlns:p14="http://schemas.microsoft.com/office/powerpoint/2010/main" val="23547055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94"/>
        <p:cNvGrpSpPr/>
        <p:nvPr/>
      </p:nvGrpSpPr>
      <p:grpSpPr>
        <a:xfrm>
          <a:off x="0" y="0"/>
          <a:ext cx="0" cy="0"/>
          <a:chOff x="0" y="0"/>
          <a:chExt cx="0" cy="0"/>
        </a:xfrm>
      </p:grpSpPr>
      <p:sp>
        <p:nvSpPr>
          <p:cNvPr id="5495" name="Google Shape;5495;p67"/>
          <p:cNvSpPr txBox="1">
            <a:spLocks noGrp="1"/>
          </p:cNvSpPr>
          <p:nvPr>
            <p:ph type="title"/>
          </p:nvPr>
        </p:nvSpPr>
        <p:spPr>
          <a:xfrm>
            <a:off x="753825" y="705850"/>
            <a:ext cx="7444800" cy="646500"/>
          </a:xfrm>
          <a:prstGeom prst="rect">
            <a:avLst/>
          </a:prstGeom>
        </p:spPr>
        <p:txBody>
          <a:bodyPr spcFirstLastPara="1" wrap="square" lIns="91425" tIns="91425" rIns="91425" bIns="91425" anchor="t" anchorCtr="0">
            <a:noAutofit/>
          </a:bodyPr>
          <a:lstStyle/>
          <a:p>
            <a:r>
              <a:rPr lang="en-CA" dirty="0"/>
              <a:t>Conclusions</a:t>
            </a:r>
            <a:endParaRPr dirty="0"/>
          </a:p>
          <a:p>
            <a:endParaRPr dirty="0"/>
          </a:p>
          <a:p>
            <a:endParaRPr dirty="0"/>
          </a:p>
          <a:p>
            <a:endParaRPr dirty="0"/>
          </a:p>
        </p:txBody>
      </p:sp>
      <p:sp>
        <p:nvSpPr>
          <p:cNvPr id="5496" name="Google Shape;5496;p67"/>
          <p:cNvSpPr txBox="1">
            <a:spLocks noGrp="1"/>
          </p:cNvSpPr>
          <p:nvPr>
            <p:ph type="body" idx="1"/>
          </p:nvPr>
        </p:nvSpPr>
        <p:spPr>
          <a:xfrm>
            <a:off x="681075" y="1451610"/>
            <a:ext cx="7590300" cy="3652953"/>
          </a:xfrm>
          <a:prstGeom prst="rect">
            <a:avLst/>
          </a:prstGeom>
        </p:spPr>
        <p:txBody>
          <a:bodyPr spcFirstLastPara="1" wrap="square" lIns="91425" tIns="91425" rIns="91425" bIns="91425" anchor="t" anchorCtr="0">
            <a:noAutofit/>
          </a:bodyPr>
          <a:lstStyle/>
          <a:p>
            <a:r>
              <a:rPr lang="en-CA" sz="1600" dirty="0"/>
              <a:t>Each component adds centrality</a:t>
            </a:r>
          </a:p>
          <a:p>
            <a:pPr lvl="1"/>
            <a:r>
              <a:rPr lang="en-CA" sz="1200" dirty="0"/>
              <a:t>Against the sprit of blockchains</a:t>
            </a:r>
          </a:p>
          <a:p>
            <a:pPr lvl="1"/>
            <a:r>
              <a:rPr lang="en-CA" sz="1200" dirty="0"/>
              <a:t>Add attack surfaces/security risks</a:t>
            </a:r>
            <a:br>
              <a:rPr lang="en-CA" sz="1200" dirty="0"/>
            </a:br>
            <a:endParaRPr lang="en-CA" sz="1200" dirty="0"/>
          </a:p>
          <a:p>
            <a:r>
              <a:rPr lang="en-CA" sz="1600" dirty="0"/>
              <a:t>Upgradeability</a:t>
            </a:r>
          </a:p>
          <a:p>
            <a:pPr lvl="1"/>
            <a:r>
              <a:rPr lang="en-CA" sz="1200" dirty="0"/>
              <a:t>Immutability is oversold. </a:t>
            </a:r>
          </a:p>
          <a:p>
            <a:pPr lvl="1"/>
            <a:r>
              <a:rPr lang="en-CA" sz="1200" dirty="0"/>
              <a:t>64% of contracts are controlled by centralized agents</a:t>
            </a:r>
            <a:br>
              <a:rPr lang="en-CA" sz="1200" dirty="0"/>
            </a:br>
            <a:endParaRPr lang="en-CA" sz="1200" dirty="0"/>
          </a:p>
          <a:p>
            <a:r>
              <a:rPr lang="en-CA" sz="1600" dirty="0"/>
              <a:t>Oracles</a:t>
            </a:r>
          </a:p>
          <a:p>
            <a:pPr lvl="1"/>
            <a:r>
              <a:rPr lang="en-CA" sz="1200" dirty="0" err="1"/>
              <a:t>Chainlink</a:t>
            </a:r>
            <a:r>
              <a:rPr lang="en-CA" sz="1200" dirty="0"/>
              <a:t> is a single point of failure</a:t>
            </a:r>
          </a:p>
          <a:p>
            <a:pPr lvl="1"/>
            <a:r>
              <a:rPr lang="en-CA" sz="1200" dirty="0"/>
              <a:t>Economic security of most of oracle systems depend on wrong assumptions</a:t>
            </a:r>
            <a:br>
              <a:rPr lang="en-CA" sz="1200" dirty="0"/>
            </a:br>
            <a:endParaRPr lang="en-CA" sz="1200" dirty="0"/>
          </a:p>
          <a:p>
            <a:r>
              <a:rPr lang="en-CA" sz="1600" dirty="0" err="1"/>
              <a:t>Stablecoins</a:t>
            </a:r>
            <a:r>
              <a:rPr lang="en-CA" sz="1600" dirty="0"/>
              <a:t>:</a:t>
            </a:r>
          </a:p>
          <a:p>
            <a:pPr lvl="1"/>
            <a:r>
              <a:rPr lang="en-CA" sz="1200" dirty="0"/>
              <a:t>Hidden risks on the investor side that are hard to analyze</a:t>
            </a:r>
          </a:p>
        </p:txBody>
      </p:sp>
      <p:pic>
        <p:nvPicPr>
          <p:cNvPr id="87" name="Google Shape;72;p14">
            <a:extLst>
              <a:ext uri="{FF2B5EF4-FFF2-40B4-BE49-F238E27FC236}">
                <a16:creationId xmlns:a16="http://schemas.microsoft.com/office/drawing/2014/main" id="{E6CB091D-8AA8-E9FF-E018-F1DAB3D0615A}"/>
              </a:ext>
            </a:extLst>
          </p:cNvPr>
          <p:cNvPicPr preferRelativeResize="0"/>
          <p:nvPr/>
        </p:nvPicPr>
        <p:blipFill>
          <a:blip r:embed="rId3">
            <a:alphaModFix/>
          </a:blip>
          <a:stretch>
            <a:fillRect/>
          </a:stretch>
        </p:blipFill>
        <p:spPr>
          <a:xfrm>
            <a:off x="6759100" y="4850833"/>
            <a:ext cx="2164352" cy="494550"/>
          </a:xfrm>
          <a:prstGeom prst="rect">
            <a:avLst/>
          </a:prstGeom>
          <a:noFill/>
          <a:ln>
            <a:noFill/>
          </a:ln>
        </p:spPr>
      </p:pic>
    </p:spTree>
    <p:extLst>
      <p:ext uri="{BB962C8B-B14F-4D97-AF65-F5344CB8AC3E}">
        <p14:creationId xmlns:p14="http://schemas.microsoft.com/office/powerpoint/2010/main" val="4220348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21EE55D3-E626-B5BC-97FA-EBCF81F8ADA5}"/>
              </a:ext>
            </a:extLst>
          </p:cNvPr>
          <p:cNvPicPr>
            <a:picLocks noChangeAspect="1"/>
          </p:cNvPicPr>
          <p:nvPr/>
        </p:nvPicPr>
        <p:blipFill rotWithShape="1">
          <a:blip r:embed="rId3"/>
          <a:srcRect l="5495" t="11831" r="5164" b="46753"/>
          <a:stretch/>
        </p:blipFill>
        <p:spPr>
          <a:xfrm>
            <a:off x="487345" y="727250"/>
            <a:ext cx="8169309" cy="2130250"/>
          </a:xfrm>
          <a:prstGeom prst="rect">
            <a:avLst/>
          </a:prstGeom>
        </p:spPr>
      </p:pic>
      <p:sp>
        <p:nvSpPr>
          <p:cNvPr id="6" name="TextBox 5">
            <a:extLst>
              <a:ext uri="{FF2B5EF4-FFF2-40B4-BE49-F238E27FC236}">
                <a16:creationId xmlns:a16="http://schemas.microsoft.com/office/drawing/2014/main" id="{1D2CF666-5386-EE76-D6A4-721B732B996F}"/>
              </a:ext>
            </a:extLst>
          </p:cNvPr>
          <p:cNvSpPr txBox="1"/>
          <p:nvPr/>
        </p:nvSpPr>
        <p:spPr>
          <a:xfrm>
            <a:off x="3326003" y="3225521"/>
            <a:ext cx="2491992" cy="646331"/>
          </a:xfrm>
          <a:prstGeom prst="rect">
            <a:avLst/>
          </a:prstGeom>
          <a:noFill/>
        </p:spPr>
        <p:txBody>
          <a:bodyPr wrap="square" rtlCol="0">
            <a:spAutoFit/>
          </a:bodyPr>
          <a:lstStyle/>
          <a:p>
            <a:pPr algn="ctr"/>
            <a:r>
              <a:rPr lang="en-US" sz="3600" b="1" dirty="0">
                <a:latin typeface="Agency FB" panose="020F0502020204030204" pitchFamily="34" charset="0"/>
                <a:cs typeface="Agency FB" panose="020F0502020204030204" pitchFamily="34" charset="0"/>
              </a:rPr>
              <a:t>Any Question?</a:t>
            </a:r>
          </a:p>
        </p:txBody>
      </p:sp>
      <p:pic>
        <p:nvPicPr>
          <p:cNvPr id="7" name="Google Shape;72;p14">
            <a:extLst>
              <a:ext uri="{FF2B5EF4-FFF2-40B4-BE49-F238E27FC236}">
                <a16:creationId xmlns:a16="http://schemas.microsoft.com/office/drawing/2014/main" id="{CF175308-EB6B-848A-9413-CD3A44115E14}"/>
              </a:ext>
            </a:extLst>
          </p:cNvPr>
          <p:cNvPicPr preferRelativeResize="0"/>
          <p:nvPr/>
        </p:nvPicPr>
        <p:blipFill>
          <a:blip r:embed="rId4">
            <a:alphaModFix/>
          </a:blip>
          <a:stretch>
            <a:fillRect/>
          </a:stretch>
        </p:blipFill>
        <p:spPr>
          <a:xfrm>
            <a:off x="6759100" y="4850833"/>
            <a:ext cx="2164352" cy="494550"/>
          </a:xfrm>
          <a:prstGeom prst="rect">
            <a:avLst/>
          </a:prstGeom>
          <a:noFill/>
          <a:ln>
            <a:noFill/>
          </a:ln>
        </p:spPr>
      </p:pic>
      <p:pic>
        <p:nvPicPr>
          <p:cNvPr id="8" name="Picture 7" descr="Icon&#10;&#10;Description automatically generated">
            <a:extLst>
              <a:ext uri="{FF2B5EF4-FFF2-40B4-BE49-F238E27FC236}">
                <a16:creationId xmlns:a16="http://schemas.microsoft.com/office/drawing/2014/main" id="{C3F4AE6C-15D7-7AD7-119A-AF5F6C5DBFB3}"/>
              </a:ext>
            </a:extLst>
          </p:cNvPr>
          <p:cNvPicPr>
            <a:picLocks noChangeAspect="1"/>
          </p:cNvPicPr>
          <p:nvPr/>
        </p:nvPicPr>
        <p:blipFill>
          <a:blip r:embed="rId5"/>
          <a:stretch>
            <a:fillRect/>
          </a:stretch>
        </p:blipFill>
        <p:spPr>
          <a:xfrm>
            <a:off x="698360" y="4704687"/>
            <a:ext cx="393421" cy="393421"/>
          </a:xfrm>
          <a:prstGeom prst="rect">
            <a:avLst/>
          </a:prstGeom>
        </p:spPr>
      </p:pic>
      <p:sp>
        <p:nvSpPr>
          <p:cNvPr id="9" name="TextBox 8">
            <a:extLst>
              <a:ext uri="{FF2B5EF4-FFF2-40B4-BE49-F238E27FC236}">
                <a16:creationId xmlns:a16="http://schemas.microsoft.com/office/drawing/2014/main" id="{59DFF731-FE2D-E2E9-7337-BEB372FDFABF}"/>
              </a:ext>
            </a:extLst>
          </p:cNvPr>
          <p:cNvSpPr txBox="1"/>
          <p:nvPr/>
        </p:nvSpPr>
        <p:spPr>
          <a:xfrm>
            <a:off x="1121925" y="4724783"/>
            <a:ext cx="2387192" cy="307777"/>
          </a:xfrm>
          <a:prstGeom prst="rect">
            <a:avLst/>
          </a:prstGeom>
          <a:noFill/>
        </p:spPr>
        <p:txBody>
          <a:bodyPr wrap="none" rtlCol="0">
            <a:spAutoFit/>
          </a:bodyPr>
          <a:lstStyle/>
          <a:p>
            <a:r>
              <a:rPr lang="en-US" dirty="0" err="1"/>
              <a:t>mehdi.salehi@concordia.ca</a:t>
            </a:r>
            <a:endParaRPr lang="en-US" dirty="0"/>
          </a:p>
        </p:txBody>
      </p:sp>
    </p:spTree>
    <p:extLst>
      <p:ext uri="{BB962C8B-B14F-4D97-AF65-F5344CB8AC3E}">
        <p14:creationId xmlns:p14="http://schemas.microsoft.com/office/powerpoint/2010/main" val="3985495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689" y="2369370"/>
            <a:ext cx="6974532" cy="1212352"/>
          </a:xfrm>
        </p:spPr>
        <p:txBody>
          <a:bodyPr>
            <a:noAutofit/>
          </a:bodyPr>
          <a:lstStyle/>
          <a:p>
            <a:r>
              <a:rPr lang="en-US" sz="3600" dirty="0"/>
              <a:t>Upgradeability of Smart contracts on Ethereum</a:t>
            </a:r>
          </a:p>
        </p:txBody>
      </p:sp>
      <p:sp>
        <p:nvSpPr>
          <p:cNvPr id="4" name="Slide Number Placeholder 3"/>
          <p:cNvSpPr>
            <a:spLocks noGrp="1"/>
          </p:cNvSpPr>
          <p:nvPr>
            <p:ph type="sldNum" sz="quarter" idx="12"/>
          </p:nvPr>
        </p:nvSpPr>
        <p:spPr/>
        <p:txBody>
          <a:bodyPr/>
          <a:lstStyle/>
          <a:p>
            <a:fld id="{D57F1E4F-1CFF-5643-939E-217C01CDF565}" type="slidenum">
              <a:rPr lang="en-US" smtClean="0"/>
              <a:pPr/>
              <a:t>6</a:t>
            </a:fld>
            <a:endParaRPr lang="en-US"/>
          </a:p>
        </p:txBody>
      </p:sp>
      <p:sp>
        <p:nvSpPr>
          <p:cNvPr id="6" name="Rectangle 5">
            <a:extLst>
              <a:ext uri="{FF2B5EF4-FFF2-40B4-BE49-F238E27FC236}">
                <a16:creationId xmlns:a16="http://schemas.microsoft.com/office/drawing/2014/main" id="{76E1D6E4-2E27-2CB2-BCE1-2E9623B6B479}"/>
              </a:ext>
            </a:extLst>
          </p:cNvPr>
          <p:cNvSpPr/>
          <p:nvPr/>
        </p:nvSpPr>
        <p:spPr>
          <a:xfrm>
            <a:off x="4468339" y="2703612"/>
            <a:ext cx="226344" cy="271934"/>
          </a:xfrm>
          <a:prstGeom prst="rect">
            <a:avLst/>
          </a:prstGeom>
        </p:spPr>
        <p:txBody>
          <a:bodyPr wrap="none">
            <a:spAutoFit/>
          </a:bodyPr>
          <a:lstStyle/>
          <a:p>
            <a:r>
              <a:rPr lang="en-CA" sz="1167" dirty="0"/>
              <a:t> </a:t>
            </a:r>
            <a:endParaRPr lang="en-US" sz="1167" dirty="0"/>
          </a:p>
        </p:txBody>
      </p:sp>
      <p:sp>
        <p:nvSpPr>
          <p:cNvPr id="8" name="TextBox 7">
            <a:extLst>
              <a:ext uri="{FF2B5EF4-FFF2-40B4-BE49-F238E27FC236}">
                <a16:creationId xmlns:a16="http://schemas.microsoft.com/office/drawing/2014/main" id="{C7402BC3-E8DC-DCB7-CEAD-8A1A6218FBEC}"/>
              </a:ext>
            </a:extLst>
          </p:cNvPr>
          <p:cNvSpPr txBox="1"/>
          <p:nvPr/>
        </p:nvSpPr>
        <p:spPr>
          <a:xfrm>
            <a:off x="2098459" y="4587641"/>
            <a:ext cx="5192447" cy="400110"/>
          </a:xfrm>
          <a:prstGeom prst="rect">
            <a:avLst/>
          </a:prstGeom>
          <a:noFill/>
        </p:spPr>
        <p:txBody>
          <a:bodyPr wrap="none" rtlCol="0">
            <a:spAutoFit/>
          </a:bodyPr>
          <a:lstStyle/>
          <a:p>
            <a:r>
              <a:rPr lang="en-US" sz="2000" b="1" dirty="0">
                <a:solidFill>
                  <a:schemeClr val="bg1"/>
                </a:solidFill>
              </a:rPr>
              <a:t>Dealing with smart contract immutability</a:t>
            </a:r>
          </a:p>
        </p:txBody>
      </p:sp>
    </p:spTree>
    <p:extLst>
      <p:ext uri="{BB962C8B-B14F-4D97-AF65-F5344CB8AC3E}">
        <p14:creationId xmlns:p14="http://schemas.microsoft.com/office/powerpoint/2010/main" val="867311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Software Maintenance </a:t>
            </a:r>
            <a:endParaRPr dirty="0"/>
          </a:p>
        </p:txBody>
      </p:sp>
      <p:pic>
        <p:nvPicPr>
          <p:cNvPr id="72" name="Google Shape;72;p14"/>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73" name="Google Shape;73;p14"/>
          <p:cNvSpPr/>
          <p:nvPr/>
        </p:nvSpPr>
        <p:spPr>
          <a:xfrm>
            <a:off x="5158275" y="2724014"/>
            <a:ext cx="1891800" cy="1001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Improve performance</a:t>
            </a:r>
            <a:br>
              <a:rPr lang="en" dirty="0"/>
            </a:br>
            <a:r>
              <a:rPr lang="en" dirty="0"/>
              <a:t>New functionalities</a:t>
            </a:r>
            <a:endParaRPr dirty="0"/>
          </a:p>
        </p:txBody>
      </p:sp>
      <p:sp>
        <p:nvSpPr>
          <p:cNvPr id="74" name="Google Shape;74;p14"/>
          <p:cNvSpPr/>
          <p:nvPr/>
        </p:nvSpPr>
        <p:spPr>
          <a:xfrm>
            <a:off x="4868725" y="2192375"/>
            <a:ext cx="498375" cy="713972"/>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2</a:t>
            </a:r>
          </a:p>
        </p:txBody>
      </p:sp>
      <p:sp>
        <p:nvSpPr>
          <p:cNvPr id="75" name="Google Shape;75;p14"/>
          <p:cNvSpPr/>
          <p:nvPr/>
        </p:nvSpPr>
        <p:spPr>
          <a:xfrm>
            <a:off x="1593575" y="2724028"/>
            <a:ext cx="1580100" cy="1167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Correct faults</a:t>
            </a:r>
            <a:br>
              <a:rPr lang="en" dirty="0"/>
            </a:br>
            <a:r>
              <a:rPr lang="en" dirty="0"/>
              <a:t>Fixing a bug</a:t>
            </a:r>
            <a:endParaRPr dirty="0"/>
          </a:p>
          <a:p>
            <a:pPr marL="0" lvl="0" indent="0" algn="l" rtl="0">
              <a:spcBef>
                <a:spcPts val="0"/>
              </a:spcBef>
              <a:spcAft>
                <a:spcPts val="0"/>
              </a:spcAft>
              <a:buNone/>
            </a:pPr>
            <a:r>
              <a:rPr lang="en" dirty="0"/>
              <a:t>Small changes</a:t>
            </a:r>
            <a:endParaRPr dirty="0"/>
          </a:p>
        </p:txBody>
      </p:sp>
      <p:sp>
        <p:nvSpPr>
          <p:cNvPr id="76" name="Google Shape;76;p14"/>
          <p:cNvSpPr/>
          <p:nvPr/>
        </p:nvSpPr>
        <p:spPr>
          <a:xfrm>
            <a:off x="1347999" y="2143528"/>
            <a:ext cx="377500" cy="811667"/>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chemeClr val="lt2"/>
                </a:solidFill>
                <a:latin typeface="Arial"/>
              </a:rPr>
              <a:t>1</a:t>
            </a:r>
          </a:p>
        </p:txBody>
      </p:sp>
      <p:sp>
        <p:nvSpPr>
          <p:cNvPr id="77" name="Google Shape;77;p14"/>
          <p:cNvSpPr/>
          <p:nvPr/>
        </p:nvSpPr>
        <p:spPr>
          <a:xfrm>
            <a:off x="2969650" y="3747333"/>
            <a:ext cx="960000" cy="681000"/>
          </a:xfrm>
          <a:prstGeom prst="rect">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Updates</a:t>
            </a:r>
            <a:endParaRPr/>
          </a:p>
        </p:txBody>
      </p:sp>
      <p:sp>
        <p:nvSpPr>
          <p:cNvPr id="78" name="Google Shape;78;p14"/>
          <p:cNvSpPr/>
          <p:nvPr/>
        </p:nvSpPr>
        <p:spPr>
          <a:xfrm>
            <a:off x="6912500" y="3618222"/>
            <a:ext cx="960000" cy="681000"/>
          </a:xfrm>
          <a:prstGeom prst="rect">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Upgrades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txBox="1">
            <a:spLocks noGrp="1"/>
          </p:cNvSpPr>
          <p:nvPr>
            <p:ph type="body" idx="1"/>
          </p:nvPr>
        </p:nvSpPr>
        <p:spPr>
          <a:xfrm>
            <a:off x="311700" y="1361361"/>
            <a:ext cx="8520600" cy="3726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br>
              <a:rPr lang="en" sz="1600" b="1" dirty="0"/>
            </a:br>
            <a:br>
              <a:rPr lang="en" sz="1600" b="1" dirty="0"/>
            </a:br>
            <a:endParaRPr sz="1600" b="1" dirty="0"/>
          </a:p>
          <a:p>
            <a:pPr marL="457200" lvl="0" indent="-330200" algn="l" rtl="0">
              <a:spcBef>
                <a:spcPts val="1200"/>
              </a:spcBef>
              <a:spcAft>
                <a:spcPts val="0"/>
              </a:spcAft>
              <a:buSzPts val="1600"/>
              <a:buChar char="●"/>
            </a:pPr>
            <a:r>
              <a:rPr lang="en" sz="1600" dirty="0"/>
              <a:t>Pieces of software</a:t>
            </a:r>
            <a:br>
              <a:rPr lang="en" sz="1600" dirty="0"/>
            </a:br>
            <a:br>
              <a:rPr lang="en" sz="1600" dirty="0"/>
            </a:br>
            <a:endParaRPr sz="1600" dirty="0"/>
          </a:p>
          <a:p>
            <a:pPr marL="457200" lvl="0" indent="-330200" algn="l" rtl="0">
              <a:spcBef>
                <a:spcPts val="0"/>
              </a:spcBef>
              <a:spcAft>
                <a:spcPts val="0"/>
              </a:spcAft>
              <a:buSzPts val="1600"/>
              <a:buChar char="●"/>
            </a:pPr>
            <a:r>
              <a:rPr lang="en" sz="1600" dirty="0"/>
              <a:t>Supposed to be </a:t>
            </a:r>
            <a:r>
              <a:rPr lang="en" sz="1600" b="1" dirty="0">
                <a:solidFill>
                  <a:srgbClr val="FF0000"/>
                </a:solidFill>
              </a:rPr>
              <a:t>immutable</a:t>
            </a:r>
            <a:endParaRPr sz="1600" b="1" dirty="0">
              <a:solidFill>
                <a:srgbClr val="FF0000"/>
              </a:solidFill>
            </a:endParaRPr>
          </a:p>
        </p:txBody>
      </p:sp>
      <p:sp>
        <p:nvSpPr>
          <p:cNvPr id="84" name="Google Shape;84;p15"/>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Smart Contracts</a:t>
            </a:r>
            <a:endParaRPr/>
          </a:p>
        </p:txBody>
      </p:sp>
      <p:pic>
        <p:nvPicPr>
          <p:cNvPr id="85" name="Google Shape;85;p15"/>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86" name="Google Shape;86;p15"/>
          <p:cNvPicPr preferRelativeResize="0"/>
          <p:nvPr/>
        </p:nvPicPr>
        <p:blipFill>
          <a:blip r:embed="rId4">
            <a:alphaModFix/>
          </a:blip>
          <a:stretch>
            <a:fillRect/>
          </a:stretch>
        </p:blipFill>
        <p:spPr>
          <a:xfrm>
            <a:off x="3989243" y="1266264"/>
            <a:ext cx="4934206" cy="2743350"/>
          </a:xfrm>
          <a:prstGeom prst="rect">
            <a:avLst/>
          </a:prstGeom>
          <a:noFill/>
          <a:ln>
            <a:noFill/>
          </a:ln>
        </p:spPr>
      </p:pic>
      <p:pic>
        <p:nvPicPr>
          <p:cNvPr id="87" name="Google Shape;87;p15"/>
          <p:cNvPicPr preferRelativeResize="0"/>
          <p:nvPr/>
        </p:nvPicPr>
        <p:blipFill>
          <a:blip r:embed="rId5">
            <a:alphaModFix/>
          </a:blip>
          <a:stretch>
            <a:fillRect/>
          </a:stretch>
        </p:blipFill>
        <p:spPr>
          <a:xfrm>
            <a:off x="4913988" y="4093070"/>
            <a:ext cx="2814025" cy="355667"/>
          </a:xfrm>
          <a:prstGeom prst="rect">
            <a:avLst/>
          </a:prstGeom>
          <a:noFill/>
          <a:ln>
            <a:noFill/>
          </a:ln>
        </p:spPr>
      </p:pic>
      <p:pic>
        <p:nvPicPr>
          <p:cNvPr id="88" name="Google Shape;88;p15"/>
          <p:cNvPicPr preferRelativeResize="0"/>
          <p:nvPr/>
        </p:nvPicPr>
        <p:blipFill>
          <a:blip r:embed="rId6">
            <a:alphaModFix/>
          </a:blip>
          <a:stretch>
            <a:fillRect/>
          </a:stretch>
        </p:blipFill>
        <p:spPr>
          <a:xfrm>
            <a:off x="6224037" y="3360375"/>
            <a:ext cx="464649" cy="659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Immutable</a:t>
            </a:r>
            <a:endParaRPr/>
          </a:p>
        </p:txBody>
      </p:sp>
      <p:pic>
        <p:nvPicPr>
          <p:cNvPr id="101" name="Google Shape;101;p17"/>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102" name="Google Shape;102;p17"/>
          <p:cNvSpPr txBox="1"/>
          <p:nvPr/>
        </p:nvSpPr>
        <p:spPr>
          <a:xfrm>
            <a:off x="1129375" y="2754361"/>
            <a:ext cx="3348000" cy="846600"/>
          </a:xfrm>
          <a:prstGeom prst="rect">
            <a:avLst/>
          </a:prstGeom>
          <a:solidFill>
            <a:srgbClr val="FF0000"/>
          </a:solid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2000" b="1">
                <a:solidFill>
                  <a:schemeClr val="dk1"/>
                </a:solidFill>
                <a:latin typeface="Open Sans"/>
                <a:ea typeface="Open Sans"/>
                <a:cs typeface="Open Sans"/>
                <a:sym typeface="Open Sans"/>
              </a:rPr>
              <a:t>A piece of software that you cannot change it!!!</a:t>
            </a:r>
            <a:endParaRPr sz="2000" b="1">
              <a:solidFill>
                <a:schemeClr val="dk1"/>
              </a:solidFill>
              <a:latin typeface="Open Sans"/>
              <a:ea typeface="Open Sans"/>
              <a:cs typeface="Open Sans"/>
              <a:sym typeface="Open Sans"/>
            </a:endParaRPr>
          </a:p>
        </p:txBody>
      </p:sp>
      <p:sp>
        <p:nvSpPr>
          <p:cNvPr id="103" name="Google Shape;103;p17"/>
          <p:cNvSpPr txBox="1"/>
          <p:nvPr/>
        </p:nvSpPr>
        <p:spPr>
          <a:xfrm>
            <a:off x="5595675" y="2675111"/>
            <a:ext cx="2681700" cy="831300"/>
          </a:xfrm>
          <a:prstGeom prst="rect">
            <a:avLst/>
          </a:prstGeom>
          <a:solidFill>
            <a:srgbClr val="B7B7B7"/>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Open Sans"/>
                <a:ea typeface="Open Sans"/>
                <a:cs typeface="Open Sans"/>
                <a:sym typeface="Open Sans"/>
              </a:rPr>
              <a:t>It is worse in blockchains because code has control over money here</a:t>
            </a:r>
            <a:endParaRPr dirty="0">
              <a:latin typeface="Open Sans"/>
              <a:ea typeface="Open Sans"/>
              <a:cs typeface="Open Sans"/>
              <a:sym typeface="Open Sans"/>
            </a:endParaRPr>
          </a:p>
        </p:txBody>
      </p:sp>
      <p:pic>
        <p:nvPicPr>
          <p:cNvPr id="104" name="Google Shape;104;p17"/>
          <p:cNvPicPr preferRelativeResize="0"/>
          <p:nvPr/>
        </p:nvPicPr>
        <p:blipFill>
          <a:blip r:embed="rId4">
            <a:alphaModFix/>
          </a:blip>
          <a:stretch>
            <a:fillRect/>
          </a:stretch>
        </p:blipFill>
        <p:spPr>
          <a:xfrm>
            <a:off x="6485913" y="1673750"/>
            <a:ext cx="901226" cy="901226"/>
          </a:xfrm>
          <a:prstGeom prst="rect">
            <a:avLst/>
          </a:prstGeom>
          <a:noFill/>
          <a:ln>
            <a:noFill/>
          </a:ln>
        </p:spPr>
      </p:pic>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{CDF36877-E6F6-5A45-B3CB-086CEBB87142}tf10001076</Template>
  <TotalTime>1947</TotalTime>
  <Words>2448</Words>
  <Application>Microsoft Macintosh PowerPoint</Application>
  <PresentationFormat>On-screen Show (16:10)</PresentationFormat>
  <Paragraphs>414</Paragraphs>
  <Slides>52</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Economica</vt:lpstr>
      <vt:lpstr>Open Sans</vt:lpstr>
      <vt:lpstr>Arial</vt:lpstr>
      <vt:lpstr>Impact</vt:lpstr>
      <vt:lpstr>Abadi</vt:lpstr>
      <vt:lpstr>Agency FB</vt:lpstr>
      <vt:lpstr>Luxe</vt:lpstr>
      <vt:lpstr>PowerPoint Presentation</vt:lpstr>
      <vt:lpstr>Publications</vt:lpstr>
      <vt:lpstr>What is Ethereum?</vt:lpstr>
      <vt:lpstr>Smart Contracts</vt:lpstr>
      <vt:lpstr>Thesis Statement</vt:lpstr>
      <vt:lpstr>Upgradeability of Smart contracts on Ethereum</vt:lpstr>
      <vt:lpstr>Software Maintenance </vt:lpstr>
      <vt:lpstr>Smart Contracts</vt:lpstr>
      <vt:lpstr>Immutable</vt:lpstr>
      <vt:lpstr>Upgradeability is a Bug!</vt:lpstr>
      <vt:lpstr>Upgradeability Patterns</vt:lpstr>
      <vt:lpstr>Upgradeability Patterns</vt:lpstr>
      <vt:lpstr>Delegatecall-based Pattern</vt:lpstr>
      <vt:lpstr>Delegatecall-based Pattern</vt:lpstr>
      <vt:lpstr>Pros and Cons of Proxy Patterns</vt:lpstr>
      <vt:lpstr>Evaluation of Different Methods</vt:lpstr>
      <vt:lpstr>Measurement Study for Pattern Identification</vt:lpstr>
      <vt:lpstr>Measurement Study for Pattern Identification</vt:lpstr>
      <vt:lpstr>Delegate Proxy</vt:lpstr>
      <vt:lpstr>Delegate Proxy</vt:lpstr>
      <vt:lpstr>Delegate Proxy</vt:lpstr>
      <vt:lpstr>Delegate Proxy</vt:lpstr>
      <vt:lpstr>UUPS Proxies</vt:lpstr>
      <vt:lpstr>UUPS proxies</vt:lpstr>
      <vt:lpstr>Results</vt:lpstr>
      <vt:lpstr>Now: Who’s Responsible?</vt:lpstr>
      <vt:lpstr>Who is the Decision Maker?!</vt:lpstr>
      <vt:lpstr>Admin Types</vt:lpstr>
      <vt:lpstr>Admin Types-Results</vt:lpstr>
      <vt:lpstr>Admin Types-Results</vt:lpstr>
      <vt:lpstr>Take-Aways</vt:lpstr>
      <vt:lpstr>Oracles: From Ground Truth to Market Manipulation</vt:lpstr>
      <vt:lpstr>Systematization of Knowledge (SoK)</vt:lpstr>
      <vt:lpstr>What is an Oracle?</vt:lpstr>
      <vt:lpstr>How to Systemize It?!</vt:lpstr>
      <vt:lpstr>How to Systemize It?!</vt:lpstr>
      <vt:lpstr>Oracle’s Modular Workflow</vt:lpstr>
      <vt:lpstr>Oracle’s Modular Workflow</vt:lpstr>
      <vt:lpstr>Data Sources</vt:lpstr>
      <vt:lpstr>Data Feeders</vt:lpstr>
      <vt:lpstr>Selection of Data Feeders</vt:lpstr>
      <vt:lpstr>Aggregation Phase</vt:lpstr>
      <vt:lpstr>Dispute Phase</vt:lpstr>
      <vt:lpstr>  Classification of the  current  Oracles </vt:lpstr>
      <vt:lpstr>Take-Aways   </vt:lpstr>
      <vt:lpstr>Stablecoins and Synthetic Assets in DeFi</vt:lpstr>
      <vt:lpstr>PowerPoint Presentation</vt:lpstr>
      <vt:lpstr>PowerPoint Presentation</vt:lpstr>
      <vt:lpstr>PowerPoint Presentation</vt:lpstr>
      <vt:lpstr>Conclusion</vt:lpstr>
      <vt:lpstr>Conclusions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 so Immutable: Upgradeability of Smart Contracts on Ethereum </dc:title>
  <cp:lastModifiedBy>Mehdi Salehi</cp:lastModifiedBy>
  <cp:revision>23</cp:revision>
  <dcterms:modified xsi:type="dcterms:W3CDTF">2022-04-28T14:40:36Z</dcterms:modified>
</cp:coreProperties>
</file>